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59" r:id="rId4"/>
    <p:sldId id="257" r:id="rId5"/>
    <p:sldId id="266" r:id="rId6"/>
    <p:sldId id="258" r:id="rId7"/>
    <p:sldId id="268" r:id="rId8"/>
    <p:sldId id="267" r:id="rId9"/>
    <p:sldId id="270" r:id="rId10"/>
    <p:sldId id="269" r:id="rId11"/>
    <p:sldId id="272" r:id="rId12"/>
    <p:sldId id="261" r:id="rId13"/>
    <p:sldId id="262" r:id="rId14"/>
    <p:sldId id="273"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62"/>
    <p:restoredTop sz="96327"/>
  </p:normalViewPr>
  <p:slideViewPr>
    <p:cSldViewPr snapToGrid="0">
      <p:cViewPr varScale="1">
        <p:scale>
          <a:sx n="128" d="100"/>
          <a:sy n="128" d="100"/>
        </p:scale>
        <p:origin x="6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322F8E-E91C-0F45-8C8C-1F0A44CEB555}" type="doc">
      <dgm:prSet loTypeId="urn:microsoft.com/office/officeart/2005/8/layout/list1" loCatId="list" qsTypeId="urn:microsoft.com/office/officeart/2005/8/quickstyle/simple5" qsCatId="simple" csTypeId="urn:microsoft.com/office/officeart/2005/8/colors/accent6_2" csCatId="accent6" phldr="1"/>
      <dgm:spPr/>
      <dgm:t>
        <a:bodyPr/>
        <a:lstStyle/>
        <a:p>
          <a:endParaRPr lang="en-US"/>
        </a:p>
      </dgm:t>
    </dgm:pt>
    <dgm:pt modelId="{FE53EED6-96CB-6940-9955-B3B7400D6B4E}">
      <dgm:prSet/>
      <dgm:spPr/>
      <dgm:t>
        <a:bodyPr/>
        <a:lstStyle/>
        <a:p>
          <a:r>
            <a:rPr lang="en-US" b="1" dirty="0"/>
            <a:t>Importance: </a:t>
          </a:r>
          <a:endParaRPr lang="en-US" dirty="0"/>
        </a:p>
      </dgm:t>
    </dgm:pt>
    <dgm:pt modelId="{551B912B-7AC8-9543-823E-4400D3BB12C8}" type="parTrans" cxnId="{6303D097-C8F2-6648-A0F6-15C5B18D3A71}">
      <dgm:prSet/>
      <dgm:spPr/>
      <dgm:t>
        <a:bodyPr/>
        <a:lstStyle/>
        <a:p>
          <a:endParaRPr lang="en-US"/>
        </a:p>
      </dgm:t>
    </dgm:pt>
    <dgm:pt modelId="{47098CE7-04CD-9D46-B7BC-50FC451D98F0}" type="sibTrans" cxnId="{6303D097-C8F2-6648-A0F6-15C5B18D3A71}">
      <dgm:prSet/>
      <dgm:spPr/>
      <dgm:t>
        <a:bodyPr/>
        <a:lstStyle/>
        <a:p>
          <a:endParaRPr lang="en-US"/>
        </a:p>
      </dgm:t>
    </dgm:pt>
    <dgm:pt modelId="{925EFF1C-19D9-1945-BA15-EFD2EAF29580}">
      <dgm:prSet/>
      <dgm:spPr/>
      <dgm:t>
        <a:bodyPr/>
        <a:lstStyle/>
        <a:p>
          <a:r>
            <a:rPr lang="en-US" dirty="0"/>
            <a:t>Sensitive medical and personal information is involved</a:t>
          </a:r>
        </a:p>
      </dgm:t>
    </dgm:pt>
    <dgm:pt modelId="{4E481D28-5A78-084C-B644-4AFB8E1B2893}" type="parTrans" cxnId="{BE3ED99A-AE91-7648-B1EE-33D5123B5816}">
      <dgm:prSet/>
      <dgm:spPr/>
      <dgm:t>
        <a:bodyPr/>
        <a:lstStyle/>
        <a:p>
          <a:endParaRPr lang="en-US"/>
        </a:p>
      </dgm:t>
    </dgm:pt>
    <dgm:pt modelId="{EF10220C-F26F-2747-B0B7-2FCFD424883D}" type="sibTrans" cxnId="{BE3ED99A-AE91-7648-B1EE-33D5123B5816}">
      <dgm:prSet/>
      <dgm:spPr/>
      <dgm:t>
        <a:bodyPr/>
        <a:lstStyle/>
        <a:p>
          <a:endParaRPr lang="en-US"/>
        </a:p>
      </dgm:t>
    </dgm:pt>
    <dgm:pt modelId="{FCBB062B-EED2-E548-BCB5-F5AEA2E81CE4}">
      <dgm:prSet/>
      <dgm:spPr/>
      <dgm:t>
        <a:bodyPr/>
        <a:lstStyle/>
        <a:p>
          <a:r>
            <a:rPr lang="en-US" dirty="0"/>
            <a:t>Consequences for patients and healthcare providers</a:t>
          </a:r>
        </a:p>
      </dgm:t>
    </dgm:pt>
    <dgm:pt modelId="{F44784E8-8737-DE46-8C25-DAD877867718}" type="parTrans" cxnId="{9A6556F3-F7A1-8448-B76A-CC2BC69C900B}">
      <dgm:prSet/>
      <dgm:spPr/>
      <dgm:t>
        <a:bodyPr/>
        <a:lstStyle/>
        <a:p>
          <a:endParaRPr lang="en-US"/>
        </a:p>
      </dgm:t>
    </dgm:pt>
    <dgm:pt modelId="{BE3C22F4-3503-6546-A55E-4AC4EB6D6153}" type="sibTrans" cxnId="{9A6556F3-F7A1-8448-B76A-CC2BC69C900B}">
      <dgm:prSet/>
      <dgm:spPr/>
      <dgm:t>
        <a:bodyPr/>
        <a:lstStyle/>
        <a:p>
          <a:endParaRPr lang="en-US"/>
        </a:p>
      </dgm:t>
    </dgm:pt>
    <dgm:pt modelId="{EC4FC30C-E016-A74A-9674-640E6446AA1E}">
      <dgm:prSet/>
      <dgm:spPr/>
      <dgm:t>
        <a:bodyPr/>
        <a:lstStyle/>
        <a:p>
          <a:r>
            <a:rPr lang="en-US" dirty="0"/>
            <a:t>Can lead to loss of trust in healthcare system</a:t>
          </a:r>
        </a:p>
      </dgm:t>
    </dgm:pt>
    <dgm:pt modelId="{2C4EAB19-A363-954D-A2EE-15EC6D8D236C}" type="parTrans" cxnId="{1E505938-CD0C-DC4C-8BB7-2B106CA7699D}">
      <dgm:prSet/>
      <dgm:spPr/>
      <dgm:t>
        <a:bodyPr/>
        <a:lstStyle/>
        <a:p>
          <a:endParaRPr lang="en-US"/>
        </a:p>
      </dgm:t>
    </dgm:pt>
    <dgm:pt modelId="{6E8B12B8-AF67-7649-A935-C6F940508B35}" type="sibTrans" cxnId="{1E505938-CD0C-DC4C-8BB7-2B106CA7699D}">
      <dgm:prSet/>
      <dgm:spPr/>
      <dgm:t>
        <a:bodyPr/>
        <a:lstStyle/>
        <a:p>
          <a:endParaRPr lang="en-US"/>
        </a:p>
      </dgm:t>
    </dgm:pt>
    <dgm:pt modelId="{D563EE98-68DE-A244-B381-35D3156A0E61}">
      <dgm:prSet/>
      <dgm:spPr/>
      <dgm:t>
        <a:bodyPr/>
        <a:lstStyle/>
        <a:p>
          <a:r>
            <a:rPr lang="en-US" b="1" dirty="0"/>
            <a:t>Impact: </a:t>
          </a:r>
          <a:endParaRPr lang="en-US" dirty="0"/>
        </a:p>
      </dgm:t>
    </dgm:pt>
    <dgm:pt modelId="{A6EC9407-299F-8147-988B-4E0B46D85195}" type="parTrans" cxnId="{880CE729-3F63-6E49-BE33-8A9B1E8470C9}">
      <dgm:prSet/>
      <dgm:spPr/>
      <dgm:t>
        <a:bodyPr/>
        <a:lstStyle/>
        <a:p>
          <a:endParaRPr lang="en-US"/>
        </a:p>
      </dgm:t>
    </dgm:pt>
    <dgm:pt modelId="{64419F50-0439-ED4B-B5AB-9A3DD46309BB}" type="sibTrans" cxnId="{880CE729-3F63-6E49-BE33-8A9B1E8470C9}">
      <dgm:prSet/>
      <dgm:spPr/>
      <dgm:t>
        <a:bodyPr/>
        <a:lstStyle/>
        <a:p>
          <a:endParaRPr lang="en-US"/>
        </a:p>
      </dgm:t>
    </dgm:pt>
    <dgm:pt modelId="{2A0CA6FB-2E72-2140-9BC5-4B2EF0D13BBE}">
      <dgm:prSet/>
      <dgm:spPr/>
      <dgm:t>
        <a:bodyPr/>
        <a:lstStyle/>
        <a:p>
          <a:r>
            <a:rPr lang="en-US" dirty="0"/>
            <a:t>Financial harm, emotional distress for patients</a:t>
          </a:r>
        </a:p>
      </dgm:t>
    </dgm:pt>
    <dgm:pt modelId="{DD3A8090-4E0F-A74C-86DB-12A1101E2F37}" type="parTrans" cxnId="{586032B8-882E-0A42-AD86-6287900B309B}">
      <dgm:prSet/>
      <dgm:spPr/>
      <dgm:t>
        <a:bodyPr/>
        <a:lstStyle/>
        <a:p>
          <a:endParaRPr lang="en-US"/>
        </a:p>
      </dgm:t>
    </dgm:pt>
    <dgm:pt modelId="{E40D7CC7-5460-EC43-BCA1-1C86136D21B6}" type="sibTrans" cxnId="{586032B8-882E-0A42-AD86-6287900B309B}">
      <dgm:prSet/>
      <dgm:spPr/>
      <dgm:t>
        <a:bodyPr/>
        <a:lstStyle/>
        <a:p>
          <a:endParaRPr lang="en-US"/>
        </a:p>
      </dgm:t>
    </dgm:pt>
    <dgm:pt modelId="{CDBEB267-0966-4643-90A4-F232420B5AE5}">
      <dgm:prSet/>
      <dgm:spPr/>
      <dgm:t>
        <a:bodyPr/>
        <a:lstStyle/>
        <a:p>
          <a:r>
            <a:rPr lang="en-US" dirty="0"/>
            <a:t>Legal consequences, loss of revenue for healthcare providers</a:t>
          </a:r>
        </a:p>
      </dgm:t>
    </dgm:pt>
    <dgm:pt modelId="{4ABF1BBD-7AAC-D649-918A-BEE316E21C88}" type="parTrans" cxnId="{3850FEAE-F9E1-F74D-AB6A-664842F7C59D}">
      <dgm:prSet/>
      <dgm:spPr/>
      <dgm:t>
        <a:bodyPr/>
        <a:lstStyle/>
        <a:p>
          <a:endParaRPr lang="en-US"/>
        </a:p>
      </dgm:t>
    </dgm:pt>
    <dgm:pt modelId="{1DA85D6F-D34B-E043-AB52-D0BCD13444A8}" type="sibTrans" cxnId="{3850FEAE-F9E1-F74D-AB6A-664842F7C59D}">
      <dgm:prSet/>
      <dgm:spPr/>
      <dgm:t>
        <a:bodyPr/>
        <a:lstStyle/>
        <a:p>
          <a:endParaRPr lang="en-US"/>
        </a:p>
      </dgm:t>
    </dgm:pt>
    <dgm:pt modelId="{EAF5BCDD-5F40-7746-BC9A-FF65F1AD40E9}">
      <dgm:prSet/>
      <dgm:spPr/>
      <dgm:t>
        <a:bodyPr/>
        <a:lstStyle/>
        <a:p>
          <a:r>
            <a:rPr lang="en-US" dirty="0"/>
            <a:t>Decreased patient trust, regulatory fines, increased costs for healthcare system</a:t>
          </a:r>
        </a:p>
      </dgm:t>
    </dgm:pt>
    <dgm:pt modelId="{5E2CE47B-600B-2843-A93F-7EFCFF376E11}" type="parTrans" cxnId="{BBE247C1-4195-DF4B-B7EE-CC25CF1A836D}">
      <dgm:prSet/>
      <dgm:spPr/>
      <dgm:t>
        <a:bodyPr/>
        <a:lstStyle/>
        <a:p>
          <a:endParaRPr lang="en-US"/>
        </a:p>
      </dgm:t>
    </dgm:pt>
    <dgm:pt modelId="{52165387-C981-C840-B7B2-37A37791CDCA}" type="sibTrans" cxnId="{BBE247C1-4195-DF4B-B7EE-CC25CF1A836D}">
      <dgm:prSet/>
      <dgm:spPr/>
      <dgm:t>
        <a:bodyPr/>
        <a:lstStyle/>
        <a:p>
          <a:endParaRPr lang="en-US"/>
        </a:p>
      </dgm:t>
    </dgm:pt>
    <dgm:pt modelId="{8708D25B-D4C0-814D-8A46-78D2FCE2517D}">
      <dgm:prSet/>
      <dgm:spPr/>
      <dgm:t>
        <a:bodyPr/>
        <a:lstStyle/>
        <a:p>
          <a:r>
            <a:rPr lang="en-US" b="1" dirty="0"/>
            <a:t>Goal:</a:t>
          </a:r>
          <a:endParaRPr lang="en-US" dirty="0"/>
        </a:p>
      </dgm:t>
    </dgm:pt>
    <dgm:pt modelId="{3D02BEA8-D269-E243-97E1-DB0B068CEA7B}" type="parTrans" cxnId="{D3914272-FF74-2244-8F3A-982B3C360512}">
      <dgm:prSet/>
      <dgm:spPr/>
      <dgm:t>
        <a:bodyPr/>
        <a:lstStyle/>
        <a:p>
          <a:endParaRPr lang="en-US"/>
        </a:p>
      </dgm:t>
    </dgm:pt>
    <dgm:pt modelId="{45EC7AAA-357D-3044-8C53-C4E3DD3E5A1D}" type="sibTrans" cxnId="{D3914272-FF74-2244-8F3A-982B3C360512}">
      <dgm:prSet/>
      <dgm:spPr/>
      <dgm:t>
        <a:bodyPr/>
        <a:lstStyle/>
        <a:p>
          <a:endParaRPr lang="en-US"/>
        </a:p>
      </dgm:t>
    </dgm:pt>
    <dgm:pt modelId="{3F7DA385-4654-D244-9F4D-F5FD39AD16F8}">
      <dgm:prSet/>
      <dgm:spPr/>
      <dgm:t>
        <a:bodyPr/>
        <a:lstStyle/>
        <a:p>
          <a:r>
            <a:rPr lang="en-US" dirty="0"/>
            <a:t>Improve data security measures</a:t>
          </a:r>
        </a:p>
      </dgm:t>
    </dgm:pt>
    <dgm:pt modelId="{89FE1641-789D-1247-80E3-5E0632F3B6D4}" type="parTrans" cxnId="{7E5AC0C9-812E-114A-A9CB-41FABD63DB6C}">
      <dgm:prSet/>
      <dgm:spPr/>
      <dgm:t>
        <a:bodyPr/>
        <a:lstStyle/>
        <a:p>
          <a:endParaRPr lang="en-US"/>
        </a:p>
      </dgm:t>
    </dgm:pt>
    <dgm:pt modelId="{515A8AE7-D9FF-194B-832E-7A9C3E4A0F86}" type="sibTrans" cxnId="{7E5AC0C9-812E-114A-A9CB-41FABD63DB6C}">
      <dgm:prSet/>
      <dgm:spPr/>
      <dgm:t>
        <a:bodyPr/>
        <a:lstStyle/>
        <a:p>
          <a:endParaRPr lang="en-US"/>
        </a:p>
      </dgm:t>
    </dgm:pt>
    <dgm:pt modelId="{9BBC8E0B-FF95-C440-9D81-97027D2AD60A}">
      <dgm:prSet/>
      <dgm:spPr/>
      <dgm:t>
        <a:bodyPr/>
        <a:lstStyle/>
        <a:p>
          <a:r>
            <a:rPr lang="en-US" dirty="0"/>
            <a:t>Analyze and compare trends in data breaches</a:t>
          </a:r>
        </a:p>
      </dgm:t>
    </dgm:pt>
    <dgm:pt modelId="{52C86578-F4BB-1F47-9239-FF1D487444A3}" type="parTrans" cxnId="{7254E6BA-B86B-9A42-A876-B0E6F6B9A323}">
      <dgm:prSet/>
      <dgm:spPr/>
      <dgm:t>
        <a:bodyPr/>
        <a:lstStyle/>
        <a:p>
          <a:endParaRPr lang="en-US"/>
        </a:p>
      </dgm:t>
    </dgm:pt>
    <dgm:pt modelId="{72D8E253-BF89-9944-AB3D-D918572CC24A}" type="sibTrans" cxnId="{7254E6BA-B86B-9A42-A876-B0E6F6B9A323}">
      <dgm:prSet/>
      <dgm:spPr/>
      <dgm:t>
        <a:bodyPr/>
        <a:lstStyle/>
        <a:p>
          <a:endParaRPr lang="en-US"/>
        </a:p>
      </dgm:t>
    </dgm:pt>
    <dgm:pt modelId="{11379FE8-7BD9-A747-9E89-B6BFD2865F79}">
      <dgm:prSet/>
      <dgm:spPr/>
      <dgm:t>
        <a:bodyPr/>
        <a:lstStyle/>
        <a:p>
          <a:r>
            <a:rPr lang="en-US" dirty="0"/>
            <a:t>Prioritize actions to reduce risk of data breaches</a:t>
          </a:r>
        </a:p>
      </dgm:t>
    </dgm:pt>
    <dgm:pt modelId="{F8F00FFA-2B78-754C-9250-A8D5DEC3DEFB}" type="parTrans" cxnId="{3B8E1062-E795-9549-89F5-4CCBB8E7B262}">
      <dgm:prSet/>
      <dgm:spPr/>
      <dgm:t>
        <a:bodyPr/>
        <a:lstStyle/>
        <a:p>
          <a:endParaRPr lang="en-US"/>
        </a:p>
      </dgm:t>
    </dgm:pt>
    <dgm:pt modelId="{3CB11216-40F6-1745-A1C1-6DD01DF4C050}" type="sibTrans" cxnId="{3B8E1062-E795-9549-89F5-4CCBB8E7B262}">
      <dgm:prSet/>
      <dgm:spPr/>
      <dgm:t>
        <a:bodyPr/>
        <a:lstStyle/>
        <a:p>
          <a:endParaRPr lang="en-US"/>
        </a:p>
      </dgm:t>
    </dgm:pt>
    <dgm:pt modelId="{1DD3FA22-BD73-B94A-8F7E-0B69E41DB268}">
      <dgm:prSet/>
      <dgm:spPr/>
      <dgm:t>
        <a:bodyPr/>
        <a:lstStyle/>
        <a:p>
          <a:r>
            <a:rPr lang="en-US" dirty="0"/>
            <a:t>Protect patient privacy, maintain trust, and reduce financial and legal consequences.</a:t>
          </a:r>
        </a:p>
      </dgm:t>
    </dgm:pt>
    <dgm:pt modelId="{7BC66048-E40A-374A-B2A5-1E15F2FB5FDF}" type="parTrans" cxnId="{1041297F-55E6-A74A-B09D-6C8BBF5E4E6A}">
      <dgm:prSet/>
      <dgm:spPr/>
      <dgm:t>
        <a:bodyPr/>
        <a:lstStyle/>
        <a:p>
          <a:endParaRPr lang="en-US"/>
        </a:p>
      </dgm:t>
    </dgm:pt>
    <dgm:pt modelId="{D65D15FA-1D0C-D34C-851E-F8CE97CADD1D}" type="sibTrans" cxnId="{1041297F-55E6-A74A-B09D-6C8BBF5E4E6A}">
      <dgm:prSet/>
      <dgm:spPr/>
      <dgm:t>
        <a:bodyPr/>
        <a:lstStyle/>
        <a:p>
          <a:endParaRPr lang="en-US"/>
        </a:p>
      </dgm:t>
    </dgm:pt>
    <dgm:pt modelId="{AD283050-0473-0545-9C9B-24D08C93F0AA}" type="pres">
      <dgm:prSet presAssocID="{5C322F8E-E91C-0F45-8C8C-1F0A44CEB555}" presName="linear" presStyleCnt="0">
        <dgm:presLayoutVars>
          <dgm:dir/>
          <dgm:animLvl val="lvl"/>
          <dgm:resizeHandles val="exact"/>
        </dgm:presLayoutVars>
      </dgm:prSet>
      <dgm:spPr/>
    </dgm:pt>
    <dgm:pt modelId="{F70F49E4-C886-FB45-9099-5E07FCC51775}" type="pres">
      <dgm:prSet presAssocID="{FE53EED6-96CB-6940-9955-B3B7400D6B4E}" presName="parentLin" presStyleCnt="0"/>
      <dgm:spPr/>
    </dgm:pt>
    <dgm:pt modelId="{313B495A-5319-9C4C-A68D-F2FF7BAC2288}" type="pres">
      <dgm:prSet presAssocID="{FE53EED6-96CB-6940-9955-B3B7400D6B4E}" presName="parentLeftMargin" presStyleLbl="node1" presStyleIdx="0" presStyleCnt="3"/>
      <dgm:spPr/>
    </dgm:pt>
    <dgm:pt modelId="{28CE6312-39A5-B54C-971E-20C7C0DC15D2}" type="pres">
      <dgm:prSet presAssocID="{FE53EED6-96CB-6940-9955-B3B7400D6B4E}" presName="parentText" presStyleLbl="node1" presStyleIdx="0" presStyleCnt="3">
        <dgm:presLayoutVars>
          <dgm:chMax val="0"/>
          <dgm:bulletEnabled val="1"/>
        </dgm:presLayoutVars>
      </dgm:prSet>
      <dgm:spPr/>
    </dgm:pt>
    <dgm:pt modelId="{6493A0ED-CD42-C445-9537-3A01085EC20D}" type="pres">
      <dgm:prSet presAssocID="{FE53EED6-96CB-6940-9955-B3B7400D6B4E}" presName="negativeSpace" presStyleCnt="0"/>
      <dgm:spPr/>
    </dgm:pt>
    <dgm:pt modelId="{0BCD38C5-3B95-3442-97A2-C96352009B5A}" type="pres">
      <dgm:prSet presAssocID="{FE53EED6-96CB-6940-9955-B3B7400D6B4E}" presName="childText" presStyleLbl="conFgAcc1" presStyleIdx="0" presStyleCnt="3">
        <dgm:presLayoutVars>
          <dgm:bulletEnabled val="1"/>
        </dgm:presLayoutVars>
      </dgm:prSet>
      <dgm:spPr/>
    </dgm:pt>
    <dgm:pt modelId="{B6305BC5-622A-514D-BC56-73BBD1225E69}" type="pres">
      <dgm:prSet presAssocID="{47098CE7-04CD-9D46-B7BC-50FC451D98F0}" presName="spaceBetweenRectangles" presStyleCnt="0"/>
      <dgm:spPr/>
    </dgm:pt>
    <dgm:pt modelId="{6B0FC49F-0EF7-DE48-84C3-FDFEA0B6F33D}" type="pres">
      <dgm:prSet presAssocID="{D563EE98-68DE-A244-B381-35D3156A0E61}" presName="parentLin" presStyleCnt="0"/>
      <dgm:spPr/>
    </dgm:pt>
    <dgm:pt modelId="{C1096785-CF19-6142-A5F4-965F139835BC}" type="pres">
      <dgm:prSet presAssocID="{D563EE98-68DE-A244-B381-35D3156A0E61}" presName="parentLeftMargin" presStyleLbl="node1" presStyleIdx="0" presStyleCnt="3"/>
      <dgm:spPr/>
    </dgm:pt>
    <dgm:pt modelId="{95098080-F08E-D249-92DC-27D7BBBA9C05}" type="pres">
      <dgm:prSet presAssocID="{D563EE98-68DE-A244-B381-35D3156A0E61}" presName="parentText" presStyleLbl="node1" presStyleIdx="1" presStyleCnt="3">
        <dgm:presLayoutVars>
          <dgm:chMax val="0"/>
          <dgm:bulletEnabled val="1"/>
        </dgm:presLayoutVars>
      </dgm:prSet>
      <dgm:spPr/>
    </dgm:pt>
    <dgm:pt modelId="{9FD614F9-2FA7-3E40-806F-215EC13FFC33}" type="pres">
      <dgm:prSet presAssocID="{D563EE98-68DE-A244-B381-35D3156A0E61}" presName="negativeSpace" presStyleCnt="0"/>
      <dgm:spPr/>
    </dgm:pt>
    <dgm:pt modelId="{2D5170D9-DF4E-1C47-8B70-BBB8FA4480E0}" type="pres">
      <dgm:prSet presAssocID="{D563EE98-68DE-A244-B381-35D3156A0E61}" presName="childText" presStyleLbl="conFgAcc1" presStyleIdx="1" presStyleCnt="3">
        <dgm:presLayoutVars>
          <dgm:bulletEnabled val="1"/>
        </dgm:presLayoutVars>
      </dgm:prSet>
      <dgm:spPr/>
    </dgm:pt>
    <dgm:pt modelId="{9B836055-C59A-BA45-8DBA-FD5D9C6D5C4C}" type="pres">
      <dgm:prSet presAssocID="{64419F50-0439-ED4B-B5AB-9A3DD46309BB}" presName="spaceBetweenRectangles" presStyleCnt="0"/>
      <dgm:spPr/>
    </dgm:pt>
    <dgm:pt modelId="{22B50800-43DA-2340-94F3-459255D70AD7}" type="pres">
      <dgm:prSet presAssocID="{8708D25B-D4C0-814D-8A46-78D2FCE2517D}" presName="parentLin" presStyleCnt="0"/>
      <dgm:spPr/>
    </dgm:pt>
    <dgm:pt modelId="{7EDC6735-F3F7-474D-A6F2-13282D6F35E4}" type="pres">
      <dgm:prSet presAssocID="{8708D25B-D4C0-814D-8A46-78D2FCE2517D}" presName="parentLeftMargin" presStyleLbl="node1" presStyleIdx="1" presStyleCnt="3"/>
      <dgm:spPr/>
    </dgm:pt>
    <dgm:pt modelId="{E67A30F6-021D-E348-91A5-5FAA4A693307}" type="pres">
      <dgm:prSet presAssocID="{8708D25B-D4C0-814D-8A46-78D2FCE2517D}" presName="parentText" presStyleLbl="node1" presStyleIdx="2" presStyleCnt="3">
        <dgm:presLayoutVars>
          <dgm:chMax val="0"/>
          <dgm:bulletEnabled val="1"/>
        </dgm:presLayoutVars>
      </dgm:prSet>
      <dgm:spPr/>
    </dgm:pt>
    <dgm:pt modelId="{D95CDEAC-3349-1D43-A24D-1DFE4BB28BBF}" type="pres">
      <dgm:prSet presAssocID="{8708D25B-D4C0-814D-8A46-78D2FCE2517D}" presName="negativeSpace" presStyleCnt="0"/>
      <dgm:spPr/>
    </dgm:pt>
    <dgm:pt modelId="{B4C9632B-443C-4649-BE70-24973A89B316}" type="pres">
      <dgm:prSet presAssocID="{8708D25B-D4C0-814D-8A46-78D2FCE2517D}" presName="childText" presStyleLbl="conFgAcc1" presStyleIdx="2" presStyleCnt="3">
        <dgm:presLayoutVars>
          <dgm:bulletEnabled val="1"/>
        </dgm:presLayoutVars>
      </dgm:prSet>
      <dgm:spPr/>
    </dgm:pt>
  </dgm:ptLst>
  <dgm:cxnLst>
    <dgm:cxn modelId="{FDD2590A-405E-CB46-ABB5-88E7DAA2AD8B}" type="presOf" srcId="{D563EE98-68DE-A244-B381-35D3156A0E61}" destId="{C1096785-CF19-6142-A5F4-965F139835BC}" srcOrd="0" destOrd="0" presId="urn:microsoft.com/office/officeart/2005/8/layout/list1"/>
    <dgm:cxn modelId="{8A09C121-C633-914B-A016-1A3E803E0A6F}" type="presOf" srcId="{FE53EED6-96CB-6940-9955-B3B7400D6B4E}" destId="{313B495A-5319-9C4C-A68D-F2FF7BAC2288}" srcOrd="0" destOrd="0" presId="urn:microsoft.com/office/officeart/2005/8/layout/list1"/>
    <dgm:cxn modelId="{1745A025-0BE9-8F4B-9B1D-14A0A7AD6630}" type="presOf" srcId="{8708D25B-D4C0-814D-8A46-78D2FCE2517D}" destId="{7EDC6735-F3F7-474D-A6F2-13282D6F35E4}" srcOrd="0" destOrd="0" presId="urn:microsoft.com/office/officeart/2005/8/layout/list1"/>
    <dgm:cxn modelId="{6277CA27-C92D-2E48-B62F-EBA94B11B701}" type="presOf" srcId="{FCBB062B-EED2-E548-BCB5-F5AEA2E81CE4}" destId="{0BCD38C5-3B95-3442-97A2-C96352009B5A}" srcOrd="0" destOrd="1" presId="urn:microsoft.com/office/officeart/2005/8/layout/list1"/>
    <dgm:cxn modelId="{880CE729-3F63-6E49-BE33-8A9B1E8470C9}" srcId="{5C322F8E-E91C-0F45-8C8C-1F0A44CEB555}" destId="{D563EE98-68DE-A244-B381-35D3156A0E61}" srcOrd="1" destOrd="0" parTransId="{A6EC9407-299F-8147-988B-4E0B46D85195}" sibTransId="{64419F50-0439-ED4B-B5AB-9A3DD46309BB}"/>
    <dgm:cxn modelId="{1E505938-CD0C-DC4C-8BB7-2B106CA7699D}" srcId="{FE53EED6-96CB-6940-9955-B3B7400D6B4E}" destId="{EC4FC30C-E016-A74A-9674-640E6446AA1E}" srcOrd="2" destOrd="0" parTransId="{2C4EAB19-A363-954D-A2EE-15EC6D8D236C}" sibTransId="{6E8B12B8-AF67-7649-A935-C6F940508B35}"/>
    <dgm:cxn modelId="{B1FAFE3F-224B-3F48-BE45-1BF4410402C3}" type="presOf" srcId="{9BBC8E0B-FF95-C440-9D81-97027D2AD60A}" destId="{B4C9632B-443C-4649-BE70-24973A89B316}" srcOrd="0" destOrd="1" presId="urn:microsoft.com/office/officeart/2005/8/layout/list1"/>
    <dgm:cxn modelId="{BE748F57-82EA-CC49-A37E-28BEC5EF5091}" type="presOf" srcId="{D563EE98-68DE-A244-B381-35D3156A0E61}" destId="{95098080-F08E-D249-92DC-27D7BBBA9C05}" srcOrd="1" destOrd="0" presId="urn:microsoft.com/office/officeart/2005/8/layout/list1"/>
    <dgm:cxn modelId="{3B8E1062-E795-9549-89F5-4CCBB8E7B262}" srcId="{8708D25B-D4C0-814D-8A46-78D2FCE2517D}" destId="{11379FE8-7BD9-A747-9E89-B6BFD2865F79}" srcOrd="2" destOrd="0" parTransId="{F8F00FFA-2B78-754C-9250-A8D5DEC3DEFB}" sibTransId="{3CB11216-40F6-1745-A1C1-6DD01DF4C050}"/>
    <dgm:cxn modelId="{D3914272-FF74-2244-8F3A-982B3C360512}" srcId="{5C322F8E-E91C-0F45-8C8C-1F0A44CEB555}" destId="{8708D25B-D4C0-814D-8A46-78D2FCE2517D}" srcOrd="2" destOrd="0" parTransId="{3D02BEA8-D269-E243-97E1-DB0B068CEA7B}" sibTransId="{45EC7AAA-357D-3044-8C53-C4E3DD3E5A1D}"/>
    <dgm:cxn modelId="{F42CC776-CACA-FD4C-B57E-E7C97C9F1BC6}" type="presOf" srcId="{2A0CA6FB-2E72-2140-9BC5-4B2EF0D13BBE}" destId="{2D5170D9-DF4E-1C47-8B70-BBB8FA4480E0}" srcOrd="0" destOrd="0" presId="urn:microsoft.com/office/officeart/2005/8/layout/list1"/>
    <dgm:cxn modelId="{1041297F-55E6-A74A-B09D-6C8BBF5E4E6A}" srcId="{8708D25B-D4C0-814D-8A46-78D2FCE2517D}" destId="{1DD3FA22-BD73-B94A-8F7E-0B69E41DB268}" srcOrd="3" destOrd="0" parTransId="{7BC66048-E40A-374A-B2A5-1E15F2FB5FDF}" sibTransId="{D65D15FA-1D0C-D34C-851E-F8CE97CADD1D}"/>
    <dgm:cxn modelId="{3871C78B-E41C-A64C-848C-173D69A6117B}" type="presOf" srcId="{FE53EED6-96CB-6940-9955-B3B7400D6B4E}" destId="{28CE6312-39A5-B54C-971E-20C7C0DC15D2}" srcOrd="1" destOrd="0" presId="urn:microsoft.com/office/officeart/2005/8/layout/list1"/>
    <dgm:cxn modelId="{6303D097-C8F2-6648-A0F6-15C5B18D3A71}" srcId="{5C322F8E-E91C-0F45-8C8C-1F0A44CEB555}" destId="{FE53EED6-96CB-6940-9955-B3B7400D6B4E}" srcOrd="0" destOrd="0" parTransId="{551B912B-7AC8-9543-823E-4400D3BB12C8}" sibTransId="{47098CE7-04CD-9D46-B7BC-50FC451D98F0}"/>
    <dgm:cxn modelId="{BE3ED99A-AE91-7648-B1EE-33D5123B5816}" srcId="{FE53EED6-96CB-6940-9955-B3B7400D6B4E}" destId="{925EFF1C-19D9-1945-BA15-EFD2EAF29580}" srcOrd="0" destOrd="0" parTransId="{4E481D28-5A78-084C-B644-4AFB8E1B2893}" sibTransId="{EF10220C-F26F-2747-B0B7-2FCFD424883D}"/>
    <dgm:cxn modelId="{5EBFA59E-BAB1-4A47-A2DB-7A84380C7650}" type="presOf" srcId="{925EFF1C-19D9-1945-BA15-EFD2EAF29580}" destId="{0BCD38C5-3B95-3442-97A2-C96352009B5A}" srcOrd="0" destOrd="0" presId="urn:microsoft.com/office/officeart/2005/8/layout/list1"/>
    <dgm:cxn modelId="{70D23BAC-F5E8-2342-976D-CED434E4D386}" type="presOf" srcId="{EC4FC30C-E016-A74A-9674-640E6446AA1E}" destId="{0BCD38C5-3B95-3442-97A2-C96352009B5A}" srcOrd="0" destOrd="2" presId="urn:microsoft.com/office/officeart/2005/8/layout/list1"/>
    <dgm:cxn modelId="{3850FEAE-F9E1-F74D-AB6A-664842F7C59D}" srcId="{D563EE98-68DE-A244-B381-35D3156A0E61}" destId="{CDBEB267-0966-4643-90A4-F232420B5AE5}" srcOrd="1" destOrd="0" parTransId="{4ABF1BBD-7AAC-D649-918A-BEE316E21C88}" sibTransId="{1DA85D6F-D34B-E043-AB52-D0BCD13444A8}"/>
    <dgm:cxn modelId="{C466AAAF-C8ED-8943-883C-33BFA7B06EF2}" type="presOf" srcId="{EAF5BCDD-5F40-7746-BC9A-FF65F1AD40E9}" destId="{2D5170D9-DF4E-1C47-8B70-BBB8FA4480E0}" srcOrd="0" destOrd="2" presId="urn:microsoft.com/office/officeart/2005/8/layout/list1"/>
    <dgm:cxn modelId="{586032B8-882E-0A42-AD86-6287900B309B}" srcId="{D563EE98-68DE-A244-B381-35D3156A0E61}" destId="{2A0CA6FB-2E72-2140-9BC5-4B2EF0D13BBE}" srcOrd="0" destOrd="0" parTransId="{DD3A8090-4E0F-A74C-86DB-12A1101E2F37}" sibTransId="{E40D7CC7-5460-EC43-BCA1-1C86136D21B6}"/>
    <dgm:cxn modelId="{BC413BBA-5D89-2C48-B2F8-C7D68B615284}" type="presOf" srcId="{5C322F8E-E91C-0F45-8C8C-1F0A44CEB555}" destId="{AD283050-0473-0545-9C9B-24D08C93F0AA}" srcOrd="0" destOrd="0" presId="urn:microsoft.com/office/officeart/2005/8/layout/list1"/>
    <dgm:cxn modelId="{7254E6BA-B86B-9A42-A876-B0E6F6B9A323}" srcId="{8708D25B-D4C0-814D-8A46-78D2FCE2517D}" destId="{9BBC8E0B-FF95-C440-9D81-97027D2AD60A}" srcOrd="1" destOrd="0" parTransId="{52C86578-F4BB-1F47-9239-FF1D487444A3}" sibTransId="{72D8E253-BF89-9944-AB3D-D918572CC24A}"/>
    <dgm:cxn modelId="{BBE247C1-4195-DF4B-B7EE-CC25CF1A836D}" srcId="{D563EE98-68DE-A244-B381-35D3156A0E61}" destId="{EAF5BCDD-5F40-7746-BC9A-FF65F1AD40E9}" srcOrd="2" destOrd="0" parTransId="{5E2CE47B-600B-2843-A93F-7EFCFF376E11}" sibTransId="{52165387-C981-C840-B7B2-37A37791CDCA}"/>
    <dgm:cxn modelId="{D9CAE6C6-BBE3-E844-A63F-D995B7946D61}" type="presOf" srcId="{3F7DA385-4654-D244-9F4D-F5FD39AD16F8}" destId="{B4C9632B-443C-4649-BE70-24973A89B316}" srcOrd="0" destOrd="0" presId="urn:microsoft.com/office/officeart/2005/8/layout/list1"/>
    <dgm:cxn modelId="{7E5AC0C9-812E-114A-A9CB-41FABD63DB6C}" srcId="{8708D25B-D4C0-814D-8A46-78D2FCE2517D}" destId="{3F7DA385-4654-D244-9F4D-F5FD39AD16F8}" srcOrd="0" destOrd="0" parTransId="{89FE1641-789D-1247-80E3-5E0632F3B6D4}" sibTransId="{515A8AE7-D9FF-194B-832E-7A9C3E4A0F86}"/>
    <dgm:cxn modelId="{4D9100DA-AB10-604E-9BD8-37B1E6EE4CBE}" type="presOf" srcId="{11379FE8-7BD9-A747-9E89-B6BFD2865F79}" destId="{B4C9632B-443C-4649-BE70-24973A89B316}" srcOrd="0" destOrd="2" presId="urn:microsoft.com/office/officeart/2005/8/layout/list1"/>
    <dgm:cxn modelId="{425053E5-259A-C749-BFB4-8378E1DBF4E1}" type="presOf" srcId="{8708D25B-D4C0-814D-8A46-78D2FCE2517D}" destId="{E67A30F6-021D-E348-91A5-5FAA4A693307}" srcOrd="1" destOrd="0" presId="urn:microsoft.com/office/officeart/2005/8/layout/list1"/>
    <dgm:cxn modelId="{1718ECEB-1907-9E4D-88F5-8FC5BAF51DC7}" type="presOf" srcId="{CDBEB267-0966-4643-90A4-F232420B5AE5}" destId="{2D5170D9-DF4E-1C47-8B70-BBB8FA4480E0}" srcOrd="0" destOrd="1" presId="urn:microsoft.com/office/officeart/2005/8/layout/list1"/>
    <dgm:cxn modelId="{9A6556F3-F7A1-8448-B76A-CC2BC69C900B}" srcId="{FE53EED6-96CB-6940-9955-B3B7400D6B4E}" destId="{FCBB062B-EED2-E548-BCB5-F5AEA2E81CE4}" srcOrd="1" destOrd="0" parTransId="{F44784E8-8737-DE46-8C25-DAD877867718}" sibTransId="{BE3C22F4-3503-6546-A55E-4AC4EB6D6153}"/>
    <dgm:cxn modelId="{412DBBF3-3211-9C45-BC68-78FF27771BEA}" type="presOf" srcId="{1DD3FA22-BD73-B94A-8F7E-0B69E41DB268}" destId="{B4C9632B-443C-4649-BE70-24973A89B316}" srcOrd="0" destOrd="3" presId="urn:microsoft.com/office/officeart/2005/8/layout/list1"/>
    <dgm:cxn modelId="{E329724C-0209-5A4B-998F-0979764A3557}" type="presParOf" srcId="{AD283050-0473-0545-9C9B-24D08C93F0AA}" destId="{F70F49E4-C886-FB45-9099-5E07FCC51775}" srcOrd="0" destOrd="0" presId="urn:microsoft.com/office/officeart/2005/8/layout/list1"/>
    <dgm:cxn modelId="{09A28E13-26ED-304D-9396-5E54AF77F117}" type="presParOf" srcId="{F70F49E4-C886-FB45-9099-5E07FCC51775}" destId="{313B495A-5319-9C4C-A68D-F2FF7BAC2288}" srcOrd="0" destOrd="0" presId="urn:microsoft.com/office/officeart/2005/8/layout/list1"/>
    <dgm:cxn modelId="{CFEB10C0-5162-4E44-88C0-AB98B84366D6}" type="presParOf" srcId="{F70F49E4-C886-FB45-9099-5E07FCC51775}" destId="{28CE6312-39A5-B54C-971E-20C7C0DC15D2}" srcOrd="1" destOrd="0" presId="urn:microsoft.com/office/officeart/2005/8/layout/list1"/>
    <dgm:cxn modelId="{09E092AD-826D-4042-B92A-8D5514FCA47F}" type="presParOf" srcId="{AD283050-0473-0545-9C9B-24D08C93F0AA}" destId="{6493A0ED-CD42-C445-9537-3A01085EC20D}" srcOrd="1" destOrd="0" presId="urn:microsoft.com/office/officeart/2005/8/layout/list1"/>
    <dgm:cxn modelId="{08C183AE-7FD5-A34A-8AA3-B811C7C94058}" type="presParOf" srcId="{AD283050-0473-0545-9C9B-24D08C93F0AA}" destId="{0BCD38C5-3B95-3442-97A2-C96352009B5A}" srcOrd="2" destOrd="0" presId="urn:microsoft.com/office/officeart/2005/8/layout/list1"/>
    <dgm:cxn modelId="{A96103E3-0CF8-CF44-8DEC-59D0F887152A}" type="presParOf" srcId="{AD283050-0473-0545-9C9B-24D08C93F0AA}" destId="{B6305BC5-622A-514D-BC56-73BBD1225E69}" srcOrd="3" destOrd="0" presId="urn:microsoft.com/office/officeart/2005/8/layout/list1"/>
    <dgm:cxn modelId="{DAE18094-8A8F-BF4B-BBAC-269A09D0B229}" type="presParOf" srcId="{AD283050-0473-0545-9C9B-24D08C93F0AA}" destId="{6B0FC49F-0EF7-DE48-84C3-FDFEA0B6F33D}" srcOrd="4" destOrd="0" presId="urn:microsoft.com/office/officeart/2005/8/layout/list1"/>
    <dgm:cxn modelId="{EEE0623C-E10A-5D4D-A346-1E105575099D}" type="presParOf" srcId="{6B0FC49F-0EF7-DE48-84C3-FDFEA0B6F33D}" destId="{C1096785-CF19-6142-A5F4-965F139835BC}" srcOrd="0" destOrd="0" presId="urn:microsoft.com/office/officeart/2005/8/layout/list1"/>
    <dgm:cxn modelId="{F94A5BFE-1D85-5342-8537-D7037EE096E6}" type="presParOf" srcId="{6B0FC49F-0EF7-DE48-84C3-FDFEA0B6F33D}" destId="{95098080-F08E-D249-92DC-27D7BBBA9C05}" srcOrd="1" destOrd="0" presId="urn:microsoft.com/office/officeart/2005/8/layout/list1"/>
    <dgm:cxn modelId="{80CD6F16-6F7F-244C-8D75-BCCD772F740F}" type="presParOf" srcId="{AD283050-0473-0545-9C9B-24D08C93F0AA}" destId="{9FD614F9-2FA7-3E40-806F-215EC13FFC33}" srcOrd="5" destOrd="0" presId="urn:microsoft.com/office/officeart/2005/8/layout/list1"/>
    <dgm:cxn modelId="{C3016091-B5FB-AA4D-BFDB-3F996D926F0D}" type="presParOf" srcId="{AD283050-0473-0545-9C9B-24D08C93F0AA}" destId="{2D5170D9-DF4E-1C47-8B70-BBB8FA4480E0}" srcOrd="6" destOrd="0" presId="urn:microsoft.com/office/officeart/2005/8/layout/list1"/>
    <dgm:cxn modelId="{711442DF-1A04-5B46-95AA-158E094219A1}" type="presParOf" srcId="{AD283050-0473-0545-9C9B-24D08C93F0AA}" destId="{9B836055-C59A-BA45-8DBA-FD5D9C6D5C4C}" srcOrd="7" destOrd="0" presId="urn:microsoft.com/office/officeart/2005/8/layout/list1"/>
    <dgm:cxn modelId="{23D4909E-A9E2-E345-AB6E-B8DDE7F4BF57}" type="presParOf" srcId="{AD283050-0473-0545-9C9B-24D08C93F0AA}" destId="{22B50800-43DA-2340-94F3-459255D70AD7}" srcOrd="8" destOrd="0" presId="urn:microsoft.com/office/officeart/2005/8/layout/list1"/>
    <dgm:cxn modelId="{4678692E-05FF-814E-99EA-1522E6C65A21}" type="presParOf" srcId="{22B50800-43DA-2340-94F3-459255D70AD7}" destId="{7EDC6735-F3F7-474D-A6F2-13282D6F35E4}" srcOrd="0" destOrd="0" presId="urn:microsoft.com/office/officeart/2005/8/layout/list1"/>
    <dgm:cxn modelId="{D5319C00-31C8-114D-B1C6-7483570DA9AA}" type="presParOf" srcId="{22B50800-43DA-2340-94F3-459255D70AD7}" destId="{E67A30F6-021D-E348-91A5-5FAA4A693307}" srcOrd="1" destOrd="0" presId="urn:microsoft.com/office/officeart/2005/8/layout/list1"/>
    <dgm:cxn modelId="{F23A760B-F7E9-8443-BAE1-E3977C24928D}" type="presParOf" srcId="{AD283050-0473-0545-9C9B-24D08C93F0AA}" destId="{D95CDEAC-3349-1D43-A24D-1DFE4BB28BBF}" srcOrd="9" destOrd="0" presId="urn:microsoft.com/office/officeart/2005/8/layout/list1"/>
    <dgm:cxn modelId="{E9993368-6362-B64A-BDF0-72A0749CE19A}" type="presParOf" srcId="{AD283050-0473-0545-9C9B-24D08C93F0AA}" destId="{B4C9632B-443C-4649-BE70-24973A89B31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940E83-C0F5-C44D-9618-7246EB55D164}" type="doc">
      <dgm:prSet loTypeId="urn:microsoft.com/office/officeart/2005/8/layout/hList6" loCatId="list" qsTypeId="urn:microsoft.com/office/officeart/2005/8/quickstyle/simple5" qsCatId="simple" csTypeId="urn:microsoft.com/office/officeart/2005/8/colors/accent6_2" csCatId="accent6" phldr="1"/>
      <dgm:spPr/>
      <dgm:t>
        <a:bodyPr/>
        <a:lstStyle/>
        <a:p>
          <a:endParaRPr lang="en-US"/>
        </a:p>
      </dgm:t>
    </dgm:pt>
    <dgm:pt modelId="{1A7C95CB-C650-9743-86E4-5EEEC0CE5E4E}">
      <dgm:prSet custT="1"/>
      <dgm:spPr/>
      <dgm:t>
        <a:bodyPr/>
        <a:lstStyle/>
        <a:p>
          <a:r>
            <a:rPr lang="en-US" sz="1600" b="1" dirty="0"/>
            <a:t>Hacking/data breach:</a:t>
          </a:r>
          <a:endParaRPr lang="en-US" sz="1600" dirty="0"/>
        </a:p>
      </dgm:t>
    </dgm:pt>
    <dgm:pt modelId="{DCF55AB7-9329-9145-A70C-D0F907DE77CC}" type="parTrans" cxnId="{056E3FF1-F04A-B648-ADF8-5F00D2555865}">
      <dgm:prSet/>
      <dgm:spPr/>
      <dgm:t>
        <a:bodyPr/>
        <a:lstStyle/>
        <a:p>
          <a:endParaRPr lang="en-US"/>
        </a:p>
      </dgm:t>
    </dgm:pt>
    <dgm:pt modelId="{F334C46F-8223-0941-BA2A-B7DA8124388F}" type="sibTrans" cxnId="{056E3FF1-F04A-B648-ADF8-5F00D2555865}">
      <dgm:prSet/>
      <dgm:spPr/>
      <dgm:t>
        <a:bodyPr/>
        <a:lstStyle/>
        <a:p>
          <a:endParaRPr lang="en-US"/>
        </a:p>
      </dgm:t>
    </dgm:pt>
    <dgm:pt modelId="{6CC8641F-8CEF-8D4A-9E9B-A85664367C1B}">
      <dgm:prSet custT="1"/>
      <dgm:spPr/>
      <dgm:t>
        <a:bodyPr/>
        <a:lstStyle/>
        <a:p>
          <a:r>
            <a:rPr lang="en-US" sz="1600" dirty="0"/>
            <a:t>Involves unauthorized access to healthcare systems or networks.</a:t>
          </a:r>
        </a:p>
      </dgm:t>
    </dgm:pt>
    <dgm:pt modelId="{AF76B325-7FB7-BE42-A35C-36EB920C8A17}" type="parTrans" cxnId="{9DAE5E76-1ABA-B547-A196-80C5B998C400}">
      <dgm:prSet/>
      <dgm:spPr/>
      <dgm:t>
        <a:bodyPr/>
        <a:lstStyle/>
        <a:p>
          <a:endParaRPr lang="en-US"/>
        </a:p>
      </dgm:t>
    </dgm:pt>
    <dgm:pt modelId="{2C577EDA-B0C1-CA4A-A866-24B012F9C66A}" type="sibTrans" cxnId="{9DAE5E76-1ABA-B547-A196-80C5B998C400}">
      <dgm:prSet/>
      <dgm:spPr/>
      <dgm:t>
        <a:bodyPr/>
        <a:lstStyle/>
        <a:p>
          <a:endParaRPr lang="en-US"/>
        </a:p>
      </dgm:t>
    </dgm:pt>
    <dgm:pt modelId="{CD67DE36-E43E-F145-BA24-A8B7D3885917}">
      <dgm:prSet custT="1"/>
      <dgm:spPr/>
      <dgm:t>
        <a:bodyPr/>
        <a:lstStyle/>
        <a:p>
          <a:r>
            <a:rPr lang="en-US" sz="1600" dirty="0"/>
            <a:t>Hackers exploit vulnerabilities in software or network infrastructure to gain access.</a:t>
          </a:r>
        </a:p>
      </dgm:t>
    </dgm:pt>
    <dgm:pt modelId="{EEAF377D-B1C6-E84B-A038-7108A47C3B7D}" type="parTrans" cxnId="{7A63BBDA-10A8-4349-A220-5963C45D645A}">
      <dgm:prSet/>
      <dgm:spPr/>
      <dgm:t>
        <a:bodyPr/>
        <a:lstStyle/>
        <a:p>
          <a:endParaRPr lang="en-US"/>
        </a:p>
      </dgm:t>
    </dgm:pt>
    <dgm:pt modelId="{51DF1947-B3E9-1D4F-B51B-69448CFD2CCD}" type="sibTrans" cxnId="{7A63BBDA-10A8-4349-A220-5963C45D645A}">
      <dgm:prSet/>
      <dgm:spPr/>
      <dgm:t>
        <a:bodyPr/>
        <a:lstStyle/>
        <a:p>
          <a:endParaRPr lang="en-US"/>
        </a:p>
      </dgm:t>
    </dgm:pt>
    <dgm:pt modelId="{AE780BC9-8FD6-CB44-9285-29A6D02BC0DC}">
      <dgm:prSet custT="1"/>
      <dgm:spPr/>
      <dgm:t>
        <a:bodyPr/>
        <a:lstStyle/>
        <a:p>
          <a:r>
            <a:rPr lang="en-US" sz="1600" dirty="0"/>
            <a:t>They may use techniques like phishing, malware, or brute force attacks.</a:t>
          </a:r>
        </a:p>
      </dgm:t>
    </dgm:pt>
    <dgm:pt modelId="{2E2C3A9E-3BA1-914F-9BF2-E70F14044A41}" type="parTrans" cxnId="{609AD9A0-72B4-DC4F-B861-163578BCCA21}">
      <dgm:prSet/>
      <dgm:spPr/>
      <dgm:t>
        <a:bodyPr/>
        <a:lstStyle/>
        <a:p>
          <a:endParaRPr lang="en-US"/>
        </a:p>
      </dgm:t>
    </dgm:pt>
    <dgm:pt modelId="{AF4E5F6C-1D64-3A4C-A459-07F9E72C6D0E}" type="sibTrans" cxnId="{609AD9A0-72B4-DC4F-B861-163578BCCA21}">
      <dgm:prSet/>
      <dgm:spPr/>
      <dgm:t>
        <a:bodyPr/>
        <a:lstStyle/>
        <a:p>
          <a:endParaRPr lang="en-US"/>
        </a:p>
      </dgm:t>
    </dgm:pt>
    <dgm:pt modelId="{8ADE78FE-9B0D-B443-A3C5-C4695DB22E4E}">
      <dgm:prSet custT="1"/>
      <dgm:spPr/>
      <dgm:t>
        <a:bodyPr/>
        <a:lstStyle/>
        <a:p>
          <a:r>
            <a:rPr lang="en-US" sz="1600" dirty="0"/>
            <a:t>Hackers can steal patient records, medical history, social security numbers, or financial information.</a:t>
          </a:r>
        </a:p>
      </dgm:t>
    </dgm:pt>
    <dgm:pt modelId="{1775A6B1-DCCF-D245-A9C9-A661EC43C4D6}" type="parTrans" cxnId="{C2F226B5-F65C-5C42-AE3A-4867D7F42568}">
      <dgm:prSet/>
      <dgm:spPr/>
      <dgm:t>
        <a:bodyPr/>
        <a:lstStyle/>
        <a:p>
          <a:endParaRPr lang="en-US"/>
        </a:p>
      </dgm:t>
    </dgm:pt>
    <dgm:pt modelId="{9056C77D-F002-CF42-BA4E-2E3D348D30D7}" type="sibTrans" cxnId="{C2F226B5-F65C-5C42-AE3A-4867D7F42568}">
      <dgm:prSet/>
      <dgm:spPr/>
      <dgm:t>
        <a:bodyPr/>
        <a:lstStyle/>
        <a:p>
          <a:endParaRPr lang="en-US"/>
        </a:p>
      </dgm:t>
    </dgm:pt>
    <dgm:pt modelId="{302CD01A-83AD-0341-A77A-DAA62294499E}">
      <dgm:prSet custT="1"/>
      <dgm:spPr/>
      <dgm:t>
        <a:bodyPr/>
        <a:lstStyle/>
        <a:p>
          <a:r>
            <a:rPr lang="en-US" sz="1600" dirty="0"/>
            <a:t>These breaches can have severe consequences, including identity theft, financial fraud, or medical fraud.</a:t>
          </a:r>
        </a:p>
      </dgm:t>
    </dgm:pt>
    <dgm:pt modelId="{8F1F0A03-054D-B343-B8E7-3626AF1F9E61}" type="parTrans" cxnId="{719103F1-F51F-0048-816B-78B2BD745B81}">
      <dgm:prSet/>
      <dgm:spPr/>
      <dgm:t>
        <a:bodyPr/>
        <a:lstStyle/>
        <a:p>
          <a:endParaRPr lang="en-US"/>
        </a:p>
      </dgm:t>
    </dgm:pt>
    <dgm:pt modelId="{D6E48ECA-C07B-E241-AC54-1BB4DC41C936}" type="sibTrans" cxnId="{719103F1-F51F-0048-816B-78B2BD745B81}">
      <dgm:prSet/>
      <dgm:spPr/>
      <dgm:t>
        <a:bodyPr/>
        <a:lstStyle/>
        <a:p>
          <a:endParaRPr lang="en-US"/>
        </a:p>
      </dgm:t>
    </dgm:pt>
    <dgm:pt modelId="{B0D85A53-94D6-3F4A-B0B2-D4EC0D4EC2F9}">
      <dgm:prSet custT="1"/>
      <dgm:spPr/>
      <dgm:t>
        <a:bodyPr/>
        <a:lstStyle/>
        <a:p>
          <a:r>
            <a:rPr lang="en-US" sz="1450" b="1" dirty="0"/>
            <a:t>Email or loss/theft:</a:t>
          </a:r>
          <a:endParaRPr lang="en-US" sz="1450" dirty="0"/>
        </a:p>
      </dgm:t>
    </dgm:pt>
    <dgm:pt modelId="{1F802FD9-BC2B-C844-804F-C727E07A3E04}" type="parTrans" cxnId="{EC413DF0-C959-FC40-A3EE-94A4918FA69D}">
      <dgm:prSet/>
      <dgm:spPr/>
      <dgm:t>
        <a:bodyPr/>
        <a:lstStyle/>
        <a:p>
          <a:endParaRPr lang="en-US"/>
        </a:p>
      </dgm:t>
    </dgm:pt>
    <dgm:pt modelId="{DE85C12E-EBCD-3748-9145-BAA7CAE86A3B}" type="sibTrans" cxnId="{EC413DF0-C959-FC40-A3EE-94A4918FA69D}">
      <dgm:prSet/>
      <dgm:spPr/>
      <dgm:t>
        <a:bodyPr/>
        <a:lstStyle/>
        <a:p>
          <a:endParaRPr lang="en-US"/>
        </a:p>
      </dgm:t>
    </dgm:pt>
    <dgm:pt modelId="{14A4A5C1-D614-D142-B1EE-2B99A1B00C08}">
      <dgm:prSet custT="1"/>
      <dgm:spPr/>
      <dgm:t>
        <a:bodyPr/>
        <a:lstStyle/>
        <a:p>
          <a:r>
            <a:rPr lang="en-US" sz="1450" dirty="0"/>
            <a:t>Occurs when sensitive healthcare information is compromised through email communication or physical loss/theft of devices.</a:t>
          </a:r>
        </a:p>
      </dgm:t>
    </dgm:pt>
    <dgm:pt modelId="{8C74DF67-3139-4F4B-AE8E-4FE2CF811AF4}" type="parTrans" cxnId="{1E65756E-13E9-714B-A4FC-464E13C7E786}">
      <dgm:prSet/>
      <dgm:spPr/>
      <dgm:t>
        <a:bodyPr/>
        <a:lstStyle/>
        <a:p>
          <a:endParaRPr lang="en-US"/>
        </a:p>
      </dgm:t>
    </dgm:pt>
    <dgm:pt modelId="{BD31D5C9-9EF6-F34C-9994-7525EF1BB8DF}" type="sibTrans" cxnId="{1E65756E-13E9-714B-A4FC-464E13C7E786}">
      <dgm:prSet/>
      <dgm:spPr/>
      <dgm:t>
        <a:bodyPr/>
        <a:lstStyle/>
        <a:p>
          <a:endParaRPr lang="en-US"/>
        </a:p>
      </dgm:t>
    </dgm:pt>
    <dgm:pt modelId="{4768461B-35C1-294D-8DFF-AE782189FA18}">
      <dgm:prSet custT="1"/>
      <dgm:spPr/>
      <dgm:t>
        <a:bodyPr/>
        <a:lstStyle/>
        <a:p>
          <a:r>
            <a:rPr lang="en-US" sz="1450" dirty="0"/>
            <a:t>Email breaches can happen when employees send sensitive data to the wrong recipient or fall victim to phishing scams.</a:t>
          </a:r>
        </a:p>
      </dgm:t>
    </dgm:pt>
    <dgm:pt modelId="{3F4EBFE6-7F8D-434A-907C-D45D455D728C}" type="parTrans" cxnId="{5F53DEDF-399D-D34C-AFA4-2C8883E92BEA}">
      <dgm:prSet/>
      <dgm:spPr/>
      <dgm:t>
        <a:bodyPr/>
        <a:lstStyle/>
        <a:p>
          <a:endParaRPr lang="en-US"/>
        </a:p>
      </dgm:t>
    </dgm:pt>
    <dgm:pt modelId="{3514077D-BD84-4941-A46A-352A7E42FAA4}" type="sibTrans" cxnId="{5F53DEDF-399D-D34C-AFA4-2C8883E92BEA}">
      <dgm:prSet/>
      <dgm:spPr/>
      <dgm:t>
        <a:bodyPr/>
        <a:lstStyle/>
        <a:p>
          <a:endParaRPr lang="en-US"/>
        </a:p>
      </dgm:t>
    </dgm:pt>
    <dgm:pt modelId="{9A99FB72-EC28-1D40-8CF9-093D74C1906C}">
      <dgm:prSet custT="1"/>
      <dgm:spPr/>
      <dgm:t>
        <a:bodyPr/>
        <a:lstStyle/>
        <a:p>
          <a:r>
            <a:rPr lang="en-US" sz="1450" dirty="0"/>
            <a:t>Physical loss/theft can involve stolen laptops, mobile devices, or physical files containing patient data.</a:t>
          </a:r>
        </a:p>
      </dgm:t>
    </dgm:pt>
    <dgm:pt modelId="{78C37CA7-7E33-DA4F-89A2-0EB96F5B7F31}" type="parTrans" cxnId="{503290FF-BF1C-6A41-A618-24148CCEDD8B}">
      <dgm:prSet/>
      <dgm:spPr/>
      <dgm:t>
        <a:bodyPr/>
        <a:lstStyle/>
        <a:p>
          <a:endParaRPr lang="en-US"/>
        </a:p>
      </dgm:t>
    </dgm:pt>
    <dgm:pt modelId="{7AA4A53C-D4FA-4240-A64C-728C78559373}" type="sibTrans" cxnId="{503290FF-BF1C-6A41-A618-24148CCEDD8B}">
      <dgm:prSet/>
      <dgm:spPr/>
      <dgm:t>
        <a:bodyPr/>
        <a:lstStyle/>
        <a:p>
          <a:endParaRPr lang="en-US"/>
        </a:p>
      </dgm:t>
    </dgm:pt>
    <dgm:pt modelId="{0AC945C5-F4BF-1B4B-B61C-F6929DEB143D}">
      <dgm:prSet custT="1"/>
      <dgm:spPr/>
      <dgm:t>
        <a:bodyPr/>
        <a:lstStyle/>
        <a:p>
          <a:r>
            <a:rPr lang="en-US" sz="1450" dirty="0"/>
            <a:t>Such breaches can lead to unauthorized access to medical records, exposing patients to privacy risks.</a:t>
          </a:r>
        </a:p>
      </dgm:t>
    </dgm:pt>
    <dgm:pt modelId="{44FE83B4-6EBB-5641-A777-7658976ED701}" type="parTrans" cxnId="{0315B6C3-FC8C-D941-B96C-EF2D1D1A3115}">
      <dgm:prSet/>
      <dgm:spPr/>
      <dgm:t>
        <a:bodyPr/>
        <a:lstStyle/>
        <a:p>
          <a:endParaRPr lang="en-US"/>
        </a:p>
      </dgm:t>
    </dgm:pt>
    <dgm:pt modelId="{E1CAAA28-B614-224F-8B8C-E7899E0953C4}" type="sibTrans" cxnId="{0315B6C3-FC8C-D941-B96C-EF2D1D1A3115}">
      <dgm:prSet/>
      <dgm:spPr/>
      <dgm:t>
        <a:bodyPr/>
        <a:lstStyle/>
        <a:p>
          <a:endParaRPr lang="en-US"/>
        </a:p>
      </dgm:t>
    </dgm:pt>
    <dgm:pt modelId="{53107FF8-669D-6340-9071-1CE932BD8324}">
      <dgm:prSet custT="1"/>
      <dgm:spPr/>
      <dgm:t>
        <a:bodyPr/>
        <a:lstStyle/>
        <a:p>
          <a:r>
            <a:rPr lang="en-US" sz="1450" dirty="0"/>
            <a:t>Lost or stolen devices may also result in data loss if the information is not properly encrypted or protected.</a:t>
          </a:r>
        </a:p>
      </dgm:t>
    </dgm:pt>
    <dgm:pt modelId="{C2BF3F49-6689-5645-B76D-1CB0973EA296}" type="parTrans" cxnId="{8CA2ED18-30BD-5B40-B3F4-DAF7CCA989DB}">
      <dgm:prSet/>
      <dgm:spPr/>
      <dgm:t>
        <a:bodyPr/>
        <a:lstStyle/>
        <a:p>
          <a:endParaRPr lang="en-US"/>
        </a:p>
      </dgm:t>
    </dgm:pt>
    <dgm:pt modelId="{EC17AEB1-23EB-C640-B899-01E940E5A8BC}" type="sibTrans" cxnId="{8CA2ED18-30BD-5B40-B3F4-DAF7CCA989DB}">
      <dgm:prSet/>
      <dgm:spPr/>
      <dgm:t>
        <a:bodyPr/>
        <a:lstStyle/>
        <a:p>
          <a:endParaRPr lang="en-US"/>
        </a:p>
      </dgm:t>
    </dgm:pt>
    <dgm:pt modelId="{11918E1A-AD3D-764B-8BB7-0209039A18D5}" type="pres">
      <dgm:prSet presAssocID="{E0940E83-C0F5-C44D-9618-7246EB55D164}" presName="Name0" presStyleCnt="0">
        <dgm:presLayoutVars>
          <dgm:dir/>
          <dgm:resizeHandles val="exact"/>
        </dgm:presLayoutVars>
      </dgm:prSet>
      <dgm:spPr/>
    </dgm:pt>
    <dgm:pt modelId="{7CC3E35B-68B2-A147-810C-D0A4F9FECCED}" type="pres">
      <dgm:prSet presAssocID="{1A7C95CB-C650-9743-86E4-5EEEC0CE5E4E}" presName="node" presStyleLbl="node1" presStyleIdx="0" presStyleCnt="2" custLinFactNeighborX="-1386" custLinFactNeighborY="-4763">
        <dgm:presLayoutVars>
          <dgm:bulletEnabled val="1"/>
        </dgm:presLayoutVars>
      </dgm:prSet>
      <dgm:spPr/>
    </dgm:pt>
    <dgm:pt modelId="{5A3745F8-5F10-F146-8BA0-3DF687C17547}" type="pres">
      <dgm:prSet presAssocID="{F334C46F-8223-0941-BA2A-B7DA8124388F}" presName="sibTrans" presStyleCnt="0"/>
      <dgm:spPr/>
    </dgm:pt>
    <dgm:pt modelId="{D85527B4-1B26-A64F-9A5B-A20FB35324E5}" type="pres">
      <dgm:prSet presAssocID="{B0D85A53-94D6-3F4A-B0B2-D4EC0D4EC2F9}" presName="node" presStyleLbl="node1" presStyleIdx="1" presStyleCnt="2">
        <dgm:presLayoutVars>
          <dgm:bulletEnabled val="1"/>
        </dgm:presLayoutVars>
      </dgm:prSet>
      <dgm:spPr/>
    </dgm:pt>
  </dgm:ptLst>
  <dgm:cxnLst>
    <dgm:cxn modelId="{7BC2A400-3C45-5046-8BA8-FD624220FE8E}" type="presOf" srcId="{14A4A5C1-D614-D142-B1EE-2B99A1B00C08}" destId="{D85527B4-1B26-A64F-9A5B-A20FB35324E5}" srcOrd="0" destOrd="1" presId="urn:microsoft.com/office/officeart/2005/8/layout/hList6"/>
    <dgm:cxn modelId="{8CA2ED18-30BD-5B40-B3F4-DAF7CCA989DB}" srcId="{B0D85A53-94D6-3F4A-B0B2-D4EC0D4EC2F9}" destId="{53107FF8-669D-6340-9071-1CE932BD8324}" srcOrd="4" destOrd="0" parTransId="{C2BF3F49-6689-5645-B76D-1CB0973EA296}" sibTransId="{EC17AEB1-23EB-C640-B899-01E940E5A8BC}"/>
    <dgm:cxn modelId="{C3EDDE1E-2020-714A-8EF0-40F677ACEDF4}" type="presOf" srcId="{E0940E83-C0F5-C44D-9618-7246EB55D164}" destId="{11918E1A-AD3D-764B-8BB7-0209039A18D5}" srcOrd="0" destOrd="0" presId="urn:microsoft.com/office/officeart/2005/8/layout/hList6"/>
    <dgm:cxn modelId="{D034532F-7185-8241-9D2F-B8A19B59CF48}" type="presOf" srcId="{8ADE78FE-9B0D-B443-A3C5-C4695DB22E4E}" destId="{7CC3E35B-68B2-A147-810C-D0A4F9FECCED}" srcOrd="0" destOrd="4" presId="urn:microsoft.com/office/officeart/2005/8/layout/hList6"/>
    <dgm:cxn modelId="{58A17130-CB34-A14E-9C31-46674860332E}" type="presOf" srcId="{AE780BC9-8FD6-CB44-9285-29A6D02BC0DC}" destId="{7CC3E35B-68B2-A147-810C-D0A4F9FECCED}" srcOrd="0" destOrd="3" presId="urn:microsoft.com/office/officeart/2005/8/layout/hList6"/>
    <dgm:cxn modelId="{23A33C36-6477-6642-AB8F-32DED4B154BD}" type="presOf" srcId="{0AC945C5-F4BF-1B4B-B61C-F6929DEB143D}" destId="{D85527B4-1B26-A64F-9A5B-A20FB35324E5}" srcOrd="0" destOrd="4" presId="urn:microsoft.com/office/officeart/2005/8/layout/hList6"/>
    <dgm:cxn modelId="{1E65756E-13E9-714B-A4FC-464E13C7E786}" srcId="{B0D85A53-94D6-3F4A-B0B2-D4EC0D4EC2F9}" destId="{14A4A5C1-D614-D142-B1EE-2B99A1B00C08}" srcOrd="0" destOrd="0" parTransId="{8C74DF67-3139-4F4B-AE8E-4FE2CF811AF4}" sibTransId="{BD31D5C9-9EF6-F34C-9994-7525EF1BB8DF}"/>
    <dgm:cxn modelId="{A983D970-DB78-3E47-85EC-40BF1797EB0B}" type="presOf" srcId="{1A7C95CB-C650-9743-86E4-5EEEC0CE5E4E}" destId="{7CC3E35B-68B2-A147-810C-D0A4F9FECCED}" srcOrd="0" destOrd="0" presId="urn:microsoft.com/office/officeart/2005/8/layout/hList6"/>
    <dgm:cxn modelId="{2112D673-0762-9A4D-81B3-7CE429DEF7BB}" type="presOf" srcId="{302CD01A-83AD-0341-A77A-DAA62294499E}" destId="{7CC3E35B-68B2-A147-810C-D0A4F9FECCED}" srcOrd="0" destOrd="5" presId="urn:microsoft.com/office/officeart/2005/8/layout/hList6"/>
    <dgm:cxn modelId="{9DAE5E76-1ABA-B547-A196-80C5B998C400}" srcId="{1A7C95CB-C650-9743-86E4-5EEEC0CE5E4E}" destId="{6CC8641F-8CEF-8D4A-9E9B-A85664367C1B}" srcOrd="0" destOrd="0" parTransId="{AF76B325-7FB7-BE42-A35C-36EB920C8A17}" sibTransId="{2C577EDA-B0C1-CA4A-A866-24B012F9C66A}"/>
    <dgm:cxn modelId="{E5AFD87F-9C70-794C-9789-55FE2B04507E}" type="presOf" srcId="{CD67DE36-E43E-F145-BA24-A8B7D3885917}" destId="{7CC3E35B-68B2-A147-810C-D0A4F9FECCED}" srcOrd="0" destOrd="2" presId="urn:microsoft.com/office/officeart/2005/8/layout/hList6"/>
    <dgm:cxn modelId="{D042018F-4647-8045-AF40-04D50D761E58}" type="presOf" srcId="{9A99FB72-EC28-1D40-8CF9-093D74C1906C}" destId="{D85527B4-1B26-A64F-9A5B-A20FB35324E5}" srcOrd="0" destOrd="3" presId="urn:microsoft.com/office/officeart/2005/8/layout/hList6"/>
    <dgm:cxn modelId="{609AD9A0-72B4-DC4F-B861-163578BCCA21}" srcId="{1A7C95CB-C650-9743-86E4-5EEEC0CE5E4E}" destId="{AE780BC9-8FD6-CB44-9285-29A6D02BC0DC}" srcOrd="2" destOrd="0" parTransId="{2E2C3A9E-3BA1-914F-9BF2-E70F14044A41}" sibTransId="{AF4E5F6C-1D64-3A4C-A459-07F9E72C6D0E}"/>
    <dgm:cxn modelId="{6CA8DFB3-414E-C34F-A316-33884A94D1CD}" type="presOf" srcId="{B0D85A53-94D6-3F4A-B0B2-D4EC0D4EC2F9}" destId="{D85527B4-1B26-A64F-9A5B-A20FB35324E5}" srcOrd="0" destOrd="0" presId="urn:microsoft.com/office/officeart/2005/8/layout/hList6"/>
    <dgm:cxn modelId="{C2F226B5-F65C-5C42-AE3A-4867D7F42568}" srcId="{1A7C95CB-C650-9743-86E4-5EEEC0CE5E4E}" destId="{8ADE78FE-9B0D-B443-A3C5-C4695DB22E4E}" srcOrd="3" destOrd="0" parTransId="{1775A6B1-DCCF-D245-A9C9-A661EC43C4D6}" sibTransId="{9056C77D-F002-CF42-BA4E-2E3D348D30D7}"/>
    <dgm:cxn modelId="{0315B6C3-FC8C-D941-B96C-EF2D1D1A3115}" srcId="{B0D85A53-94D6-3F4A-B0B2-D4EC0D4EC2F9}" destId="{0AC945C5-F4BF-1B4B-B61C-F6929DEB143D}" srcOrd="3" destOrd="0" parTransId="{44FE83B4-6EBB-5641-A777-7658976ED701}" sibTransId="{E1CAAA28-B614-224F-8B8C-E7899E0953C4}"/>
    <dgm:cxn modelId="{9BB546C7-0927-C34B-8C62-F7D1FFA47A89}" type="presOf" srcId="{6CC8641F-8CEF-8D4A-9E9B-A85664367C1B}" destId="{7CC3E35B-68B2-A147-810C-D0A4F9FECCED}" srcOrd="0" destOrd="1" presId="urn:microsoft.com/office/officeart/2005/8/layout/hList6"/>
    <dgm:cxn modelId="{7A63BBDA-10A8-4349-A220-5963C45D645A}" srcId="{1A7C95CB-C650-9743-86E4-5EEEC0CE5E4E}" destId="{CD67DE36-E43E-F145-BA24-A8B7D3885917}" srcOrd="1" destOrd="0" parTransId="{EEAF377D-B1C6-E84B-A038-7108A47C3B7D}" sibTransId="{51DF1947-B3E9-1D4F-B51B-69448CFD2CCD}"/>
    <dgm:cxn modelId="{5F53DEDF-399D-D34C-AFA4-2C8883E92BEA}" srcId="{B0D85A53-94D6-3F4A-B0B2-D4EC0D4EC2F9}" destId="{4768461B-35C1-294D-8DFF-AE782189FA18}" srcOrd="1" destOrd="0" parTransId="{3F4EBFE6-7F8D-434A-907C-D45D455D728C}" sibTransId="{3514077D-BD84-4941-A46A-352A7E42FAA4}"/>
    <dgm:cxn modelId="{F76343E1-3DA0-3842-817F-4FAEDE40E8D7}" type="presOf" srcId="{4768461B-35C1-294D-8DFF-AE782189FA18}" destId="{D85527B4-1B26-A64F-9A5B-A20FB35324E5}" srcOrd="0" destOrd="2" presId="urn:microsoft.com/office/officeart/2005/8/layout/hList6"/>
    <dgm:cxn modelId="{56AB9BE8-45D5-BB41-827A-54C508592F88}" type="presOf" srcId="{53107FF8-669D-6340-9071-1CE932BD8324}" destId="{D85527B4-1B26-A64F-9A5B-A20FB35324E5}" srcOrd="0" destOrd="5" presId="urn:microsoft.com/office/officeart/2005/8/layout/hList6"/>
    <dgm:cxn modelId="{EC413DF0-C959-FC40-A3EE-94A4918FA69D}" srcId="{E0940E83-C0F5-C44D-9618-7246EB55D164}" destId="{B0D85A53-94D6-3F4A-B0B2-D4EC0D4EC2F9}" srcOrd="1" destOrd="0" parTransId="{1F802FD9-BC2B-C844-804F-C727E07A3E04}" sibTransId="{DE85C12E-EBCD-3748-9145-BAA7CAE86A3B}"/>
    <dgm:cxn modelId="{719103F1-F51F-0048-816B-78B2BD745B81}" srcId="{1A7C95CB-C650-9743-86E4-5EEEC0CE5E4E}" destId="{302CD01A-83AD-0341-A77A-DAA62294499E}" srcOrd="4" destOrd="0" parTransId="{8F1F0A03-054D-B343-B8E7-3626AF1F9E61}" sibTransId="{D6E48ECA-C07B-E241-AC54-1BB4DC41C936}"/>
    <dgm:cxn modelId="{056E3FF1-F04A-B648-ADF8-5F00D2555865}" srcId="{E0940E83-C0F5-C44D-9618-7246EB55D164}" destId="{1A7C95CB-C650-9743-86E4-5EEEC0CE5E4E}" srcOrd="0" destOrd="0" parTransId="{DCF55AB7-9329-9145-A70C-D0F907DE77CC}" sibTransId="{F334C46F-8223-0941-BA2A-B7DA8124388F}"/>
    <dgm:cxn modelId="{503290FF-BF1C-6A41-A618-24148CCEDD8B}" srcId="{B0D85A53-94D6-3F4A-B0B2-D4EC0D4EC2F9}" destId="{9A99FB72-EC28-1D40-8CF9-093D74C1906C}" srcOrd="2" destOrd="0" parTransId="{78C37CA7-7E33-DA4F-89A2-0EB96F5B7F31}" sibTransId="{7AA4A53C-D4FA-4240-A64C-728C78559373}"/>
    <dgm:cxn modelId="{C9407A4F-5AA1-8147-BC05-BB0CC5452D2C}" type="presParOf" srcId="{11918E1A-AD3D-764B-8BB7-0209039A18D5}" destId="{7CC3E35B-68B2-A147-810C-D0A4F9FECCED}" srcOrd="0" destOrd="0" presId="urn:microsoft.com/office/officeart/2005/8/layout/hList6"/>
    <dgm:cxn modelId="{9F72B5A8-91E2-3F4C-B89D-7829FB74B8A7}" type="presParOf" srcId="{11918E1A-AD3D-764B-8BB7-0209039A18D5}" destId="{5A3745F8-5F10-F146-8BA0-3DF687C17547}" srcOrd="1" destOrd="0" presId="urn:microsoft.com/office/officeart/2005/8/layout/hList6"/>
    <dgm:cxn modelId="{BFA8A029-7AFF-3940-A944-4B5DEB59CDAE}" type="presParOf" srcId="{11918E1A-AD3D-764B-8BB7-0209039A18D5}" destId="{D85527B4-1B26-A64F-9A5B-A20FB35324E5}"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5DD479-5F25-694B-BC2E-3B029246B41E}"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29B5A553-89EB-1A41-BE99-C9131E2A6AA4}">
      <dgm:prSet/>
      <dgm:spPr/>
      <dgm:t>
        <a:bodyPr/>
        <a:lstStyle/>
        <a:p>
          <a:r>
            <a:rPr lang="en-US" b="0" dirty="0"/>
            <a:t>Banner Health</a:t>
          </a:r>
        </a:p>
      </dgm:t>
    </dgm:pt>
    <dgm:pt modelId="{EAF100D8-1699-8142-9230-C83A5CA1CE4C}" type="parTrans" cxnId="{20379C90-4D7F-F048-B8DF-E3DA894FB173}">
      <dgm:prSet/>
      <dgm:spPr/>
      <dgm:t>
        <a:bodyPr/>
        <a:lstStyle/>
        <a:p>
          <a:endParaRPr lang="en-US"/>
        </a:p>
      </dgm:t>
    </dgm:pt>
    <dgm:pt modelId="{A8CC62F7-1C46-294E-9EE4-9732AE6A535A}" type="sibTrans" cxnId="{20379C90-4D7F-F048-B8DF-E3DA894FB173}">
      <dgm:prSet/>
      <dgm:spPr/>
      <dgm:t>
        <a:bodyPr/>
        <a:lstStyle/>
        <a:p>
          <a:endParaRPr lang="en-US"/>
        </a:p>
      </dgm:t>
    </dgm:pt>
    <dgm:pt modelId="{1728565B-CD42-2A4C-8133-329AFA19FBD4}">
      <dgm:prSet/>
      <dgm:spPr/>
      <dgm:t>
        <a:bodyPr/>
        <a:lstStyle/>
        <a:p>
          <a:r>
            <a:rPr lang="en-US" dirty="0"/>
            <a:t>The HHS' Office for Civil Rights has imposed a financial penalty of $1,250,000 on Banner Health for alleged HIPAA Security Rule violations.</a:t>
          </a:r>
        </a:p>
      </dgm:t>
    </dgm:pt>
    <dgm:pt modelId="{18F93217-25F8-E844-9CB4-BF6F870EAA1E}" type="parTrans" cxnId="{73EDB363-FCED-8C4E-9D6C-F84D1FE14695}">
      <dgm:prSet/>
      <dgm:spPr/>
      <dgm:t>
        <a:bodyPr/>
        <a:lstStyle/>
        <a:p>
          <a:endParaRPr lang="en-US"/>
        </a:p>
      </dgm:t>
    </dgm:pt>
    <dgm:pt modelId="{F2305241-7FE4-DB4E-83FF-B36B81ECB013}" type="sibTrans" cxnId="{73EDB363-FCED-8C4E-9D6C-F84D1FE14695}">
      <dgm:prSet/>
      <dgm:spPr/>
      <dgm:t>
        <a:bodyPr/>
        <a:lstStyle/>
        <a:p>
          <a:endParaRPr lang="en-US"/>
        </a:p>
      </dgm:t>
    </dgm:pt>
    <dgm:pt modelId="{8B1E0C5C-9EC1-0D49-B112-AC8F85C17590}">
      <dgm:prSet/>
      <dgm:spPr/>
      <dgm:t>
        <a:bodyPr/>
        <a:lstStyle/>
        <a:p>
          <a:r>
            <a:rPr lang="en-US" dirty="0"/>
            <a:t>Banner Health, a large non-profit health system in the US, experienced a security breach in 2016, exposing the protected health information (PHI) of 2.81 million individuals.</a:t>
          </a:r>
        </a:p>
      </dgm:t>
    </dgm:pt>
    <dgm:pt modelId="{3B5CE776-317D-F948-A52D-90315BF0A216}" type="parTrans" cxnId="{016A137A-DDAF-7940-9398-0D68A27405C4}">
      <dgm:prSet/>
      <dgm:spPr/>
      <dgm:t>
        <a:bodyPr/>
        <a:lstStyle/>
        <a:p>
          <a:endParaRPr lang="en-US"/>
        </a:p>
      </dgm:t>
    </dgm:pt>
    <dgm:pt modelId="{BA379894-0B74-9F4E-B204-A501990BC59B}" type="sibTrans" cxnId="{016A137A-DDAF-7940-9398-0D68A27405C4}">
      <dgm:prSet/>
      <dgm:spPr/>
      <dgm:t>
        <a:bodyPr/>
        <a:lstStyle/>
        <a:p>
          <a:endParaRPr lang="en-US"/>
        </a:p>
      </dgm:t>
    </dgm:pt>
    <dgm:pt modelId="{0852E2CD-00F8-7B49-940B-144DF881FAA1}">
      <dgm:prSet/>
      <dgm:spPr/>
      <dgm:t>
        <a:bodyPr/>
        <a:lstStyle/>
        <a:p>
          <a:r>
            <a:rPr lang="en-US" dirty="0"/>
            <a:t>Investigators found long-term and pervasive noncompliance with the HIPAA Security Rule within Banner Health, leading to the imposition of the financial penalty.</a:t>
          </a:r>
        </a:p>
      </dgm:t>
    </dgm:pt>
    <dgm:pt modelId="{1BCD551E-0EAE-D54F-9C07-9107DF9EB9FE}" type="parTrans" cxnId="{6BCF0D2E-852B-5444-BEA2-0307A39D3DE5}">
      <dgm:prSet/>
      <dgm:spPr/>
      <dgm:t>
        <a:bodyPr/>
        <a:lstStyle/>
        <a:p>
          <a:endParaRPr lang="en-US"/>
        </a:p>
      </dgm:t>
    </dgm:pt>
    <dgm:pt modelId="{946AE082-86F7-024D-96F0-4B47BD3583FC}" type="sibTrans" cxnId="{6BCF0D2E-852B-5444-BEA2-0307A39D3DE5}">
      <dgm:prSet/>
      <dgm:spPr/>
      <dgm:t>
        <a:bodyPr/>
        <a:lstStyle/>
        <a:p>
          <a:endParaRPr lang="en-US"/>
        </a:p>
      </dgm:t>
    </dgm:pt>
    <dgm:pt modelId="{22097062-CAA0-1A49-A901-6D7F23E10CBC}">
      <dgm:prSet/>
      <dgm:spPr/>
      <dgm:t>
        <a:bodyPr/>
        <a:lstStyle/>
        <a:p>
          <a:r>
            <a:rPr lang="en-US" dirty="0"/>
            <a:t>Banner Health must adopt a corrective action plan, including conducting a thorough risk analysis, developing a risk management plan, and implementing policies and procedures to enhance data security and protect against unauthorized access to PHI.</a:t>
          </a:r>
        </a:p>
      </dgm:t>
    </dgm:pt>
    <dgm:pt modelId="{9FA36DF0-F3A2-CA46-BA11-FBCC38FD6A40}" type="parTrans" cxnId="{99D0DCC3-ECAA-524B-9FCB-2476DF30E7FB}">
      <dgm:prSet/>
      <dgm:spPr/>
      <dgm:t>
        <a:bodyPr/>
        <a:lstStyle/>
        <a:p>
          <a:endParaRPr lang="en-US"/>
        </a:p>
      </dgm:t>
    </dgm:pt>
    <dgm:pt modelId="{5C990FF6-DBB6-F748-B50E-A0DCDB658FD6}" type="sibTrans" cxnId="{99D0DCC3-ECAA-524B-9FCB-2476DF30E7FB}">
      <dgm:prSet/>
      <dgm:spPr/>
      <dgm:t>
        <a:bodyPr/>
        <a:lstStyle/>
        <a:p>
          <a:endParaRPr lang="en-US"/>
        </a:p>
      </dgm:t>
    </dgm:pt>
    <dgm:pt modelId="{C7F9ED48-FD07-8A4E-B3B5-B0957084235F}">
      <dgm:prSet/>
      <dgm:spPr/>
      <dgm:t>
        <a:bodyPr/>
        <a:lstStyle/>
        <a:p>
          <a:r>
            <a:rPr lang="en-US" b="0" i="0" dirty="0"/>
            <a:t>Life Hope Labs, LLC</a:t>
          </a:r>
          <a:endParaRPr lang="en-US" b="0" dirty="0"/>
        </a:p>
      </dgm:t>
    </dgm:pt>
    <dgm:pt modelId="{A582308B-F41B-5C4E-A6B4-5CEF8BAEEFED}" type="parTrans" cxnId="{22F5313D-B6AD-7F4F-B0EF-DCE2A35BA830}">
      <dgm:prSet/>
      <dgm:spPr/>
      <dgm:t>
        <a:bodyPr/>
        <a:lstStyle/>
        <a:p>
          <a:endParaRPr lang="en-US"/>
        </a:p>
      </dgm:t>
    </dgm:pt>
    <dgm:pt modelId="{24E9882E-E9A6-084C-AA23-AFDE6F780984}" type="sibTrans" cxnId="{22F5313D-B6AD-7F4F-B0EF-DCE2A35BA830}">
      <dgm:prSet/>
      <dgm:spPr/>
      <dgm:t>
        <a:bodyPr/>
        <a:lstStyle/>
        <a:p>
          <a:endParaRPr lang="en-US"/>
        </a:p>
      </dgm:t>
    </dgm:pt>
    <dgm:pt modelId="{54A26DF5-0186-154D-9221-C6B9A6C227B5}">
      <dgm:prSet/>
      <dgm:spPr/>
      <dgm:t>
        <a:bodyPr/>
        <a:lstStyle/>
        <a:p>
          <a:r>
            <a:rPr lang="en-US" dirty="0"/>
            <a:t>The HHS' Office for Civil Rights (OCR) has settled its first HIPAA enforcement action of 2023 with Life Hope Labs, LLC, resulting in a $16,500 penalty.</a:t>
          </a:r>
        </a:p>
      </dgm:t>
    </dgm:pt>
    <dgm:pt modelId="{CC9A366C-E2CE-5E4A-92EA-B160C2C3C818}" type="parTrans" cxnId="{ABBF7ED2-9E81-6A4A-8316-DF2BFF5CEB50}">
      <dgm:prSet/>
      <dgm:spPr/>
      <dgm:t>
        <a:bodyPr/>
        <a:lstStyle/>
        <a:p>
          <a:endParaRPr lang="en-US"/>
        </a:p>
      </dgm:t>
    </dgm:pt>
    <dgm:pt modelId="{0C8D1626-551A-584D-954A-471CDB23A81B}" type="sibTrans" cxnId="{ABBF7ED2-9E81-6A4A-8316-DF2BFF5CEB50}">
      <dgm:prSet/>
      <dgm:spPr/>
      <dgm:t>
        <a:bodyPr/>
        <a:lstStyle/>
        <a:p>
          <a:endParaRPr lang="en-US"/>
        </a:p>
      </dgm:t>
    </dgm:pt>
    <dgm:pt modelId="{63A42F5C-531A-134C-8B47-A558C8A1EF11}">
      <dgm:prSet/>
      <dgm:spPr/>
      <dgm:t>
        <a:bodyPr/>
        <a:lstStyle/>
        <a:p>
          <a:r>
            <a:rPr lang="en-US" dirty="0"/>
            <a:t>The enforcement action highlights the importance of providing individuals and their personal representatives with timely access to their medical records as mandated by the HIPAA Right of Access.</a:t>
          </a:r>
        </a:p>
      </dgm:t>
    </dgm:pt>
    <dgm:pt modelId="{DDB5F91F-486C-664B-95FB-DB654D7318A2}" type="parTrans" cxnId="{BDF97611-C56E-E248-842C-334BC9C8DAC5}">
      <dgm:prSet/>
      <dgm:spPr/>
      <dgm:t>
        <a:bodyPr/>
        <a:lstStyle/>
        <a:p>
          <a:endParaRPr lang="en-US"/>
        </a:p>
      </dgm:t>
    </dgm:pt>
    <dgm:pt modelId="{D20A289E-EFF4-BC44-8755-E8709A95665B}" type="sibTrans" cxnId="{BDF97611-C56E-E248-842C-334BC9C8DAC5}">
      <dgm:prSet/>
      <dgm:spPr/>
      <dgm:t>
        <a:bodyPr/>
        <a:lstStyle/>
        <a:p>
          <a:endParaRPr lang="en-US"/>
        </a:p>
      </dgm:t>
    </dgm:pt>
    <dgm:pt modelId="{7FC7BB21-D9B2-1945-BD8B-8F9FC68B7797}">
      <dgm:prSet/>
      <dgm:spPr/>
      <dgm:t>
        <a:bodyPr/>
        <a:lstStyle/>
        <a:p>
          <a:r>
            <a:rPr lang="en-US" dirty="0"/>
            <a:t>OCR's HIPAA compliance initiative has targeted organizations that failed to provide requested medical records promptly and those that charged unreasonable fees for access to records, resulting in penalties for 43 healthcare organizations.</a:t>
          </a:r>
        </a:p>
      </dgm:t>
    </dgm:pt>
    <dgm:pt modelId="{98F547A1-AD22-8D4F-AB76-7EC741B8C474}" type="parTrans" cxnId="{A9B1218A-10B7-4C45-AA0D-7B1FE8F391B9}">
      <dgm:prSet/>
      <dgm:spPr/>
      <dgm:t>
        <a:bodyPr/>
        <a:lstStyle/>
        <a:p>
          <a:endParaRPr lang="en-US"/>
        </a:p>
      </dgm:t>
    </dgm:pt>
    <dgm:pt modelId="{9CDBAF91-E2C3-5F46-8345-B824F3B429B9}" type="sibTrans" cxnId="{A9B1218A-10B7-4C45-AA0D-7B1FE8F391B9}">
      <dgm:prSet/>
      <dgm:spPr/>
      <dgm:t>
        <a:bodyPr/>
        <a:lstStyle/>
        <a:p>
          <a:endParaRPr lang="en-US"/>
        </a:p>
      </dgm:t>
    </dgm:pt>
    <dgm:pt modelId="{B8DE1A6D-CFE1-DF4D-AFB0-774DA9CA909B}">
      <dgm:prSet/>
      <dgm:spPr/>
      <dgm:t>
        <a:bodyPr/>
        <a:lstStyle/>
        <a:p>
          <a:r>
            <a:rPr lang="en-US" dirty="0"/>
            <a:t>Life Hope Labs, a diagnostic laboratory, violated the HIPAA Right of Access by delaying the provision of requested medical records for seven months. As part of the settlement, Life Hope Labs must implement a corrective action plan, including the development of written policies and employee training on HIPAA Privacy Rule compliance.</a:t>
          </a:r>
        </a:p>
      </dgm:t>
    </dgm:pt>
    <dgm:pt modelId="{FF988179-14E2-B447-B886-AE80241B820E}" type="parTrans" cxnId="{60C27EDC-14D6-F14E-AD06-5C60ECFE8228}">
      <dgm:prSet/>
      <dgm:spPr/>
      <dgm:t>
        <a:bodyPr/>
        <a:lstStyle/>
        <a:p>
          <a:endParaRPr lang="en-US"/>
        </a:p>
      </dgm:t>
    </dgm:pt>
    <dgm:pt modelId="{75B511D9-F8F8-CF4A-B679-B3A72E737B15}" type="sibTrans" cxnId="{60C27EDC-14D6-F14E-AD06-5C60ECFE8228}">
      <dgm:prSet/>
      <dgm:spPr/>
      <dgm:t>
        <a:bodyPr/>
        <a:lstStyle/>
        <a:p>
          <a:endParaRPr lang="en-US"/>
        </a:p>
      </dgm:t>
    </dgm:pt>
    <dgm:pt modelId="{2363ACB1-DE08-3643-BBB4-56B109B42CDF}" type="pres">
      <dgm:prSet presAssocID="{8E5DD479-5F25-694B-BC2E-3B029246B41E}" presName="vert0" presStyleCnt="0">
        <dgm:presLayoutVars>
          <dgm:dir/>
          <dgm:animOne val="branch"/>
          <dgm:animLvl val="lvl"/>
        </dgm:presLayoutVars>
      </dgm:prSet>
      <dgm:spPr/>
    </dgm:pt>
    <dgm:pt modelId="{4E58BFDC-6BDB-3E48-B6A4-03AC1500E7B0}" type="pres">
      <dgm:prSet presAssocID="{29B5A553-89EB-1A41-BE99-C9131E2A6AA4}" presName="thickLine" presStyleLbl="alignNode1" presStyleIdx="0" presStyleCnt="2"/>
      <dgm:spPr/>
    </dgm:pt>
    <dgm:pt modelId="{07985322-045A-AA4B-AED8-246C2A24578E}" type="pres">
      <dgm:prSet presAssocID="{29B5A553-89EB-1A41-BE99-C9131E2A6AA4}" presName="horz1" presStyleCnt="0"/>
      <dgm:spPr/>
    </dgm:pt>
    <dgm:pt modelId="{4FA7CF50-210E-804C-865F-DE08BEE10504}" type="pres">
      <dgm:prSet presAssocID="{29B5A553-89EB-1A41-BE99-C9131E2A6AA4}" presName="tx1" presStyleLbl="revTx" presStyleIdx="0" presStyleCnt="10"/>
      <dgm:spPr/>
    </dgm:pt>
    <dgm:pt modelId="{97F495F8-CD10-9241-9C0A-7078B73F8BC9}" type="pres">
      <dgm:prSet presAssocID="{29B5A553-89EB-1A41-BE99-C9131E2A6AA4}" presName="vert1" presStyleCnt="0"/>
      <dgm:spPr/>
    </dgm:pt>
    <dgm:pt modelId="{A36519DB-38D9-6F41-B02C-A1DDDEAF70DE}" type="pres">
      <dgm:prSet presAssocID="{1728565B-CD42-2A4C-8133-329AFA19FBD4}" presName="vertSpace2a" presStyleCnt="0"/>
      <dgm:spPr/>
    </dgm:pt>
    <dgm:pt modelId="{3BF8099F-181A-FA4F-B149-8FB4FF075A28}" type="pres">
      <dgm:prSet presAssocID="{1728565B-CD42-2A4C-8133-329AFA19FBD4}" presName="horz2" presStyleCnt="0"/>
      <dgm:spPr/>
    </dgm:pt>
    <dgm:pt modelId="{466F72E1-B3B4-9049-9D62-ADD2788C5671}" type="pres">
      <dgm:prSet presAssocID="{1728565B-CD42-2A4C-8133-329AFA19FBD4}" presName="horzSpace2" presStyleCnt="0"/>
      <dgm:spPr/>
    </dgm:pt>
    <dgm:pt modelId="{8C265F41-9B67-E74E-80C7-1C8C30B7FAC2}" type="pres">
      <dgm:prSet presAssocID="{1728565B-CD42-2A4C-8133-329AFA19FBD4}" presName="tx2" presStyleLbl="revTx" presStyleIdx="1" presStyleCnt="10"/>
      <dgm:spPr/>
    </dgm:pt>
    <dgm:pt modelId="{BA26B8CC-27C0-824A-B557-20E817BB9E36}" type="pres">
      <dgm:prSet presAssocID="{1728565B-CD42-2A4C-8133-329AFA19FBD4}" presName="vert2" presStyleCnt="0"/>
      <dgm:spPr/>
    </dgm:pt>
    <dgm:pt modelId="{B9F9F461-9B8F-2047-BD1A-9D530BD7B288}" type="pres">
      <dgm:prSet presAssocID="{1728565B-CD42-2A4C-8133-329AFA19FBD4}" presName="thinLine2b" presStyleLbl="callout" presStyleIdx="0" presStyleCnt="8"/>
      <dgm:spPr/>
    </dgm:pt>
    <dgm:pt modelId="{B6E43D78-B49A-5B46-891A-4D616AD244C6}" type="pres">
      <dgm:prSet presAssocID="{1728565B-CD42-2A4C-8133-329AFA19FBD4}" presName="vertSpace2b" presStyleCnt="0"/>
      <dgm:spPr/>
    </dgm:pt>
    <dgm:pt modelId="{0DA529D5-8FD7-9744-A0AA-EE790D82BE38}" type="pres">
      <dgm:prSet presAssocID="{8B1E0C5C-9EC1-0D49-B112-AC8F85C17590}" presName="horz2" presStyleCnt="0"/>
      <dgm:spPr/>
    </dgm:pt>
    <dgm:pt modelId="{317C5C44-34EF-F445-8753-523AB8D400DB}" type="pres">
      <dgm:prSet presAssocID="{8B1E0C5C-9EC1-0D49-B112-AC8F85C17590}" presName="horzSpace2" presStyleCnt="0"/>
      <dgm:spPr/>
    </dgm:pt>
    <dgm:pt modelId="{181B3B5E-EAEB-CB4A-9E56-1003981A8DB8}" type="pres">
      <dgm:prSet presAssocID="{8B1E0C5C-9EC1-0D49-B112-AC8F85C17590}" presName="tx2" presStyleLbl="revTx" presStyleIdx="2" presStyleCnt="10"/>
      <dgm:spPr/>
    </dgm:pt>
    <dgm:pt modelId="{F698219D-7F8E-0544-BCC5-6E2AEC84913D}" type="pres">
      <dgm:prSet presAssocID="{8B1E0C5C-9EC1-0D49-B112-AC8F85C17590}" presName="vert2" presStyleCnt="0"/>
      <dgm:spPr/>
    </dgm:pt>
    <dgm:pt modelId="{5F5AA36E-DBEF-D541-9582-4B8CF32D974D}" type="pres">
      <dgm:prSet presAssocID="{8B1E0C5C-9EC1-0D49-B112-AC8F85C17590}" presName="thinLine2b" presStyleLbl="callout" presStyleIdx="1" presStyleCnt="8"/>
      <dgm:spPr/>
    </dgm:pt>
    <dgm:pt modelId="{B544B04E-2225-3449-BA12-F5EADEBD6629}" type="pres">
      <dgm:prSet presAssocID="{8B1E0C5C-9EC1-0D49-B112-AC8F85C17590}" presName="vertSpace2b" presStyleCnt="0"/>
      <dgm:spPr/>
    </dgm:pt>
    <dgm:pt modelId="{AB467DE2-C578-EF47-AF73-9020A544D14D}" type="pres">
      <dgm:prSet presAssocID="{0852E2CD-00F8-7B49-940B-144DF881FAA1}" presName="horz2" presStyleCnt="0"/>
      <dgm:spPr/>
    </dgm:pt>
    <dgm:pt modelId="{B2F41A70-0AD2-3A4B-AD30-DB6947AC5CD7}" type="pres">
      <dgm:prSet presAssocID="{0852E2CD-00F8-7B49-940B-144DF881FAA1}" presName="horzSpace2" presStyleCnt="0"/>
      <dgm:spPr/>
    </dgm:pt>
    <dgm:pt modelId="{A5CAB00D-92A3-AA4F-820F-5116C5749D52}" type="pres">
      <dgm:prSet presAssocID="{0852E2CD-00F8-7B49-940B-144DF881FAA1}" presName="tx2" presStyleLbl="revTx" presStyleIdx="3" presStyleCnt="10"/>
      <dgm:spPr/>
    </dgm:pt>
    <dgm:pt modelId="{2B8E8E01-A626-F742-B10B-F9173E4A16F4}" type="pres">
      <dgm:prSet presAssocID="{0852E2CD-00F8-7B49-940B-144DF881FAA1}" presName="vert2" presStyleCnt="0"/>
      <dgm:spPr/>
    </dgm:pt>
    <dgm:pt modelId="{FFA9B8A7-0B9E-B94B-B52D-50DCC0C99439}" type="pres">
      <dgm:prSet presAssocID="{0852E2CD-00F8-7B49-940B-144DF881FAA1}" presName="thinLine2b" presStyleLbl="callout" presStyleIdx="2" presStyleCnt="8"/>
      <dgm:spPr/>
    </dgm:pt>
    <dgm:pt modelId="{D31FB9B8-969B-844F-A2A5-BE4C5F5058E7}" type="pres">
      <dgm:prSet presAssocID="{0852E2CD-00F8-7B49-940B-144DF881FAA1}" presName="vertSpace2b" presStyleCnt="0"/>
      <dgm:spPr/>
    </dgm:pt>
    <dgm:pt modelId="{FF07786F-F386-7D4D-AF56-424814077B22}" type="pres">
      <dgm:prSet presAssocID="{22097062-CAA0-1A49-A901-6D7F23E10CBC}" presName="horz2" presStyleCnt="0"/>
      <dgm:spPr/>
    </dgm:pt>
    <dgm:pt modelId="{13A18417-F939-814D-8DCF-7EEEDDDC9AD1}" type="pres">
      <dgm:prSet presAssocID="{22097062-CAA0-1A49-A901-6D7F23E10CBC}" presName="horzSpace2" presStyleCnt="0"/>
      <dgm:spPr/>
    </dgm:pt>
    <dgm:pt modelId="{E9CBF3D2-9806-5440-8016-AD55A4B762BB}" type="pres">
      <dgm:prSet presAssocID="{22097062-CAA0-1A49-A901-6D7F23E10CBC}" presName="tx2" presStyleLbl="revTx" presStyleIdx="4" presStyleCnt="10"/>
      <dgm:spPr/>
    </dgm:pt>
    <dgm:pt modelId="{131609A5-2555-334B-8185-D92B026543DD}" type="pres">
      <dgm:prSet presAssocID="{22097062-CAA0-1A49-A901-6D7F23E10CBC}" presName="vert2" presStyleCnt="0"/>
      <dgm:spPr/>
    </dgm:pt>
    <dgm:pt modelId="{3FFB9A5D-4136-6140-9A67-605A0399DB24}" type="pres">
      <dgm:prSet presAssocID="{22097062-CAA0-1A49-A901-6D7F23E10CBC}" presName="thinLine2b" presStyleLbl="callout" presStyleIdx="3" presStyleCnt="8"/>
      <dgm:spPr/>
    </dgm:pt>
    <dgm:pt modelId="{63A1BD6D-DDFC-3D4D-9271-1A8602D822A1}" type="pres">
      <dgm:prSet presAssocID="{22097062-CAA0-1A49-A901-6D7F23E10CBC}" presName="vertSpace2b" presStyleCnt="0"/>
      <dgm:spPr/>
    </dgm:pt>
    <dgm:pt modelId="{F3C67112-C7F6-D846-8901-1D31D37EA208}" type="pres">
      <dgm:prSet presAssocID="{C7F9ED48-FD07-8A4E-B3B5-B0957084235F}" presName="thickLine" presStyleLbl="alignNode1" presStyleIdx="1" presStyleCnt="2"/>
      <dgm:spPr/>
    </dgm:pt>
    <dgm:pt modelId="{8960BF82-2BA1-BB42-81A6-27CD97520A1F}" type="pres">
      <dgm:prSet presAssocID="{C7F9ED48-FD07-8A4E-B3B5-B0957084235F}" presName="horz1" presStyleCnt="0"/>
      <dgm:spPr/>
    </dgm:pt>
    <dgm:pt modelId="{754F42CE-A15D-814B-A1E3-E9C0A815BCC4}" type="pres">
      <dgm:prSet presAssocID="{C7F9ED48-FD07-8A4E-B3B5-B0957084235F}" presName="tx1" presStyleLbl="revTx" presStyleIdx="5" presStyleCnt="10" custScaleX="142986" custScaleY="59579" custLinFactNeighborX="-577" custLinFactNeighborY="-4314"/>
      <dgm:spPr/>
    </dgm:pt>
    <dgm:pt modelId="{57BDE3EA-D652-8C4D-80CE-5013256FE4C1}" type="pres">
      <dgm:prSet presAssocID="{C7F9ED48-FD07-8A4E-B3B5-B0957084235F}" presName="vert1" presStyleCnt="0"/>
      <dgm:spPr/>
    </dgm:pt>
    <dgm:pt modelId="{5181936F-6B51-B247-A993-05850F3BBF98}" type="pres">
      <dgm:prSet presAssocID="{54A26DF5-0186-154D-9221-C6B9A6C227B5}" presName="vertSpace2a" presStyleCnt="0"/>
      <dgm:spPr/>
    </dgm:pt>
    <dgm:pt modelId="{898B650A-4B7C-654C-A8BC-2B7B1D48DCE7}" type="pres">
      <dgm:prSet presAssocID="{54A26DF5-0186-154D-9221-C6B9A6C227B5}" presName="horz2" presStyleCnt="0"/>
      <dgm:spPr/>
    </dgm:pt>
    <dgm:pt modelId="{ED1B7616-AA2E-8348-8E3E-8CA1C472B364}" type="pres">
      <dgm:prSet presAssocID="{54A26DF5-0186-154D-9221-C6B9A6C227B5}" presName="horzSpace2" presStyleCnt="0"/>
      <dgm:spPr/>
    </dgm:pt>
    <dgm:pt modelId="{A5D5B2B0-5D9D-964F-BFF4-9578AD7D1841}" type="pres">
      <dgm:prSet presAssocID="{54A26DF5-0186-154D-9221-C6B9A6C227B5}" presName="tx2" presStyleLbl="revTx" presStyleIdx="6" presStyleCnt="10"/>
      <dgm:spPr/>
    </dgm:pt>
    <dgm:pt modelId="{E678BF49-F29D-594D-BB7B-B73F325D7642}" type="pres">
      <dgm:prSet presAssocID="{54A26DF5-0186-154D-9221-C6B9A6C227B5}" presName="vert2" presStyleCnt="0"/>
      <dgm:spPr/>
    </dgm:pt>
    <dgm:pt modelId="{DA5FC19B-1090-644C-B6EA-CC7441635628}" type="pres">
      <dgm:prSet presAssocID="{54A26DF5-0186-154D-9221-C6B9A6C227B5}" presName="thinLine2b" presStyleLbl="callout" presStyleIdx="4" presStyleCnt="8"/>
      <dgm:spPr/>
    </dgm:pt>
    <dgm:pt modelId="{D8216285-CF7D-E845-A419-54F8D0DC97DC}" type="pres">
      <dgm:prSet presAssocID="{54A26DF5-0186-154D-9221-C6B9A6C227B5}" presName="vertSpace2b" presStyleCnt="0"/>
      <dgm:spPr/>
    </dgm:pt>
    <dgm:pt modelId="{D98915D8-2D47-8C45-86CC-AA9E57D0C4A6}" type="pres">
      <dgm:prSet presAssocID="{63A42F5C-531A-134C-8B47-A558C8A1EF11}" presName="horz2" presStyleCnt="0"/>
      <dgm:spPr/>
    </dgm:pt>
    <dgm:pt modelId="{78E71089-A5C9-B04E-BE4B-9C34B70B5D6F}" type="pres">
      <dgm:prSet presAssocID="{63A42F5C-531A-134C-8B47-A558C8A1EF11}" presName="horzSpace2" presStyleCnt="0"/>
      <dgm:spPr/>
    </dgm:pt>
    <dgm:pt modelId="{CF94088F-6B17-8343-8FE8-332E44D0DA8A}" type="pres">
      <dgm:prSet presAssocID="{63A42F5C-531A-134C-8B47-A558C8A1EF11}" presName="tx2" presStyleLbl="revTx" presStyleIdx="7" presStyleCnt="10"/>
      <dgm:spPr/>
    </dgm:pt>
    <dgm:pt modelId="{C7B5386C-D939-BA45-8DF4-1B671A4609FD}" type="pres">
      <dgm:prSet presAssocID="{63A42F5C-531A-134C-8B47-A558C8A1EF11}" presName="vert2" presStyleCnt="0"/>
      <dgm:spPr/>
    </dgm:pt>
    <dgm:pt modelId="{97E1CF2B-BF11-8A47-8357-5256E193B3D7}" type="pres">
      <dgm:prSet presAssocID="{63A42F5C-531A-134C-8B47-A558C8A1EF11}" presName="thinLine2b" presStyleLbl="callout" presStyleIdx="5" presStyleCnt="8"/>
      <dgm:spPr/>
    </dgm:pt>
    <dgm:pt modelId="{968017AA-29CC-2D4E-814B-F3EA1DE44B5B}" type="pres">
      <dgm:prSet presAssocID="{63A42F5C-531A-134C-8B47-A558C8A1EF11}" presName="vertSpace2b" presStyleCnt="0"/>
      <dgm:spPr/>
    </dgm:pt>
    <dgm:pt modelId="{4905E4BD-88A3-114E-82DC-EAC80B3AA371}" type="pres">
      <dgm:prSet presAssocID="{7FC7BB21-D9B2-1945-BD8B-8F9FC68B7797}" presName="horz2" presStyleCnt="0"/>
      <dgm:spPr/>
    </dgm:pt>
    <dgm:pt modelId="{516603A5-69F9-C848-AFB0-6B1605377761}" type="pres">
      <dgm:prSet presAssocID="{7FC7BB21-D9B2-1945-BD8B-8F9FC68B7797}" presName="horzSpace2" presStyleCnt="0"/>
      <dgm:spPr/>
    </dgm:pt>
    <dgm:pt modelId="{8BA86122-E37B-F948-BA74-C5086F8EF3DF}" type="pres">
      <dgm:prSet presAssocID="{7FC7BB21-D9B2-1945-BD8B-8F9FC68B7797}" presName="tx2" presStyleLbl="revTx" presStyleIdx="8" presStyleCnt="10"/>
      <dgm:spPr/>
    </dgm:pt>
    <dgm:pt modelId="{FD0260EE-DE95-9848-926D-5B67E1047478}" type="pres">
      <dgm:prSet presAssocID="{7FC7BB21-D9B2-1945-BD8B-8F9FC68B7797}" presName="vert2" presStyleCnt="0"/>
      <dgm:spPr/>
    </dgm:pt>
    <dgm:pt modelId="{0ABBDF6A-8ADE-8C40-AB2B-E0A4A9603D90}" type="pres">
      <dgm:prSet presAssocID="{7FC7BB21-D9B2-1945-BD8B-8F9FC68B7797}" presName="thinLine2b" presStyleLbl="callout" presStyleIdx="6" presStyleCnt="8"/>
      <dgm:spPr/>
    </dgm:pt>
    <dgm:pt modelId="{7536F6B0-DF79-414B-A7CE-E079B28CFC89}" type="pres">
      <dgm:prSet presAssocID="{7FC7BB21-D9B2-1945-BD8B-8F9FC68B7797}" presName="vertSpace2b" presStyleCnt="0"/>
      <dgm:spPr/>
    </dgm:pt>
    <dgm:pt modelId="{F25F67CD-D217-7241-B387-0CEA417BBBA4}" type="pres">
      <dgm:prSet presAssocID="{B8DE1A6D-CFE1-DF4D-AFB0-774DA9CA909B}" presName="horz2" presStyleCnt="0"/>
      <dgm:spPr/>
    </dgm:pt>
    <dgm:pt modelId="{DC7C151B-FDB0-6A46-8BE6-E2309739632E}" type="pres">
      <dgm:prSet presAssocID="{B8DE1A6D-CFE1-DF4D-AFB0-774DA9CA909B}" presName="horzSpace2" presStyleCnt="0"/>
      <dgm:spPr/>
    </dgm:pt>
    <dgm:pt modelId="{03EB73AD-C4AC-C644-8906-9BA2145A823E}" type="pres">
      <dgm:prSet presAssocID="{B8DE1A6D-CFE1-DF4D-AFB0-774DA9CA909B}" presName="tx2" presStyleLbl="revTx" presStyleIdx="9" presStyleCnt="10"/>
      <dgm:spPr/>
    </dgm:pt>
    <dgm:pt modelId="{436F5CBF-0F09-B54C-ABC4-3678BC4C2F99}" type="pres">
      <dgm:prSet presAssocID="{B8DE1A6D-CFE1-DF4D-AFB0-774DA9CA909B}" presName="vert2" presStyleCnt="0"/>
      <dgm:spPr/>
    </dgm:pt>
    <dgm:pt modelId="{7FA1B082-BA9B-1D46-85AA-F9D0094A1257}" type="pres">
      <dgm:prSet presAssocID="{B8DE1A6D-CFE1-DF4D-AFB0-774DA9CA909B}" presName="thinLine2b" presStyleLbl="callout" presStyleIdx="7" presStyleCnt="8"/>
      <dgm:spPr/>
    </dgm:pt>
    <dgm:pt modelId="{4CC00890-799F-C74F-B6AB-F5B7DB8297D7}" type="pres">
      <dgm:prSet presAssocID="{B8DE1A6D-CFE1-DF4D-AFB0-774DA9CA909B}" presName="vertSpace2b" presStyleCnt="0"/>
      <dgm:spPr/>
    </dgm:pt>
  </dgm:ptLst>
  <dgm:cxnLst>
    <dgm:cxn modelId="{BDF97611-C56E-E248-842C-334BC9C8DAC5}" srcId="{C7F9ED48-FD07-8A4E-B3B5-B0957084235F}" destId="{63A42F5C-531A-134C-8B47-A558C8A1EF11}" srcOrd="1" destOrd="0" parTransId="{DDB5F91F-486C-664B-95FB-DB654D7318A2}" sibTransId="{D20A289E-EFF4-BC44-8755-E8709A95665B}"/>
    <dgm:cxn modelId="{C6134517-7B00-C645-A420-71E31E4A4BA1}" type="presOf" srcId="{63A42F5C-531A-134C-8B47-A558C8A1EF11}" destId="{CF94088F-6B17-8343-8FE8-332E44D0DA8A}" srcOrd="0" destOrd="0" presId="urn:microsoft.com/office/officeart/2008/layout/LinedList"/>
    <dgm:cxn modelId="{5E81F72D-60D4-F049-B41A-0A389D68D388}" type="presOf" srcId="{8B1E0C5C-9EC1-0D49-B112-AC8F85C17590}" destId="{181B3B5E-EAEB-CB4A-9E56-1003981A8DB8}" srcOrd="0" destOrd="0" presId="urn:microsoft.com/office/officeart/2008/layout/LinedList"/>
    <dgm:cxn modelId="{6BCF0D2E-852B-5444-BEA2-0307A39D3DE5}" srcId="{29B5A553-89EB-1A41-BE99-C9131E2A6AA4}" destId="{0852E2CD-00F8-7B49-940B-144DF881FAA1}" srcOrd="2" destOrd="0" parTransId="{1BCD551E-0EAE-D54F-9C07-9107DF9EB9FE}" sibTransId="{946AE082-86F7-024D-96F0-4B47BD3583FC}"/>
    <dgm:cxn modelId="{AC96BA37-F7B2-0C41-BC6C-131458D42CAE}" type="presOf" srcId="{29B5A553-89EB-1A41-BE99-C9131E2A6AA4}" destId="{4FA7CF50-210E-804C-865F-DE08BEE10504}" srcOrd="0" destOrd="0" presId="urn:microsoft.com/office/officeart/2008/layout/LinedList"/>
    <dgm:cxn modelId="{22F5313D-B6AD-7F4F-B0EF-DCE2A35BA830}" srcId="{8E5DD479-5F25-694B-BC2E-3B029246B41E}" destId="{C7F9ED48-FD07-8A4E-B3B5-B0957084235F}" srcOrd="1" destOrd="0" parTransId="{A582308B-F41B-5C4E-A6B4-5CEF8BAEEFED}" sibTransId="{24E9882E-E9A6-084C-AA23-AFDE6F780984}"/>
    <dgm:cxn modelId="{73EDB363-FCED-8C4E-9D6C-F84D1FE14695}" srcId="{29B5A553-89EB-1A41-BE99-C9131E2A6AA4}" destId="{1728565B-CD42-2A4C-8133-329AFA19FBD4}" srcOrd="0" destOrd="0" parTransId="{18F93217-25F8-E844-9CB4-BF6F870EAA1E}" sibTransId="{F2305241-7FE4-DB4E-83FF-B36B81ECB013}"/>
    <dgm:cxn modelId="{016A137A-DDAF-7940-9398-0D68A27405C4}" srcId="{29B5A553-89EB-1A41-BE99-C9131E2A6AA4}" destId="{8B1E0C5C-9EC1-0D49-B112-AC8F85C17590}" srcOrd="1" destOrd="0" parTransId="{3B5CE776-317D-F948-A52D-90315BF0A216}" sibTransId="{BA379894-0B74-9F4E-B204-A501990BC59B}"/>
    <dgm:cxn modelId="{7AB45F82-454C-6742-B0C7-F597AD8175D2}" type="presOf" srcId="{1728565B-CD42-2A4C-8133-329AFA19FBD4}" destId="{8C265F41-9B67-E74E-80C7-1C8C30B7FAC2}" srcOrd="0" destOrd="0" presId="urn:microsoft.com/office/officeart/2008/layout/LinedList"/>
    <dgm:cxn modelId="{A9B1218A-10B7-4C45-AA0D-7B1FE8F391B9}" srcId="{C7F9ED48-FD07-8A4E-B3B5-B0957084235F}" destId="{7FC7BB21-D9B2-1945-BD8B-8F9FC68B7797}" srcOrd="2" destOrd="0" parTransId="{98F547A1-AD22-8D4F-AB76-7EC741B8C474}" sibTransId="{9CDBAF91-E2C3-5F46-8345-B824F3B429B9}"/>
    <dgm:cxn modelId="{20379C90-4D7F-F048-B8DF-E3DA894FB173}" srcId="{8E5DD479-5F25-694B-BC2E-3B029246B41E}" destId="{29B5A553-89EB-1A41-BE99-C9131E2A6AA4}" srcOrd="0" destOrd="0" parTransId="{EAF100D8-1699-8142-9230-C83A5CA1CE4C}" sibTransId="{A8CC62F7-1C46-294E-9EE4-9732AE6A535A}"/>
    <dgm:cxn modelId="{41B137BE-2318-594A-88C1-434DF9793641}" type="presOf" srcId="{7FC7BB21-D9B2-1945-BD8B-8F9FC68B7797}" destId="{8BA86122-E37B-F948-BA74-C5086F8EF3DF}" srcOrd="0" destOrd="0" presId="urn:microsoft.com/office/officeart/2008/layout/LinedList"/>
    <dgm:cxn modelId="{99D0DCC3-ECAA-524B-9FCB-2476DF30E7FB}" srcId="{29B5A553-89EB-1A41-BE99-C9131E2A6AA4}" destId="{22097062-CAA0-1A49-A901-6D7F23E10CBC}" srcOrd="3" destOrd="0" parTransId="{9FA36DF0-F3A2-CA46-BA11-FBCC38FD6A40}" sibTransId="{5C990FF6-DBB6-F748-B50E-A0DCDB658FD6}"/>
    <dgm:cxn modelId="{8868C8CA-F180-E647-9EB3-76A9C836B3D7}" type="presOf" srcId="{C7F9ED48-FD07-8A4E-B3B5-B0957084235F}" destId="{754F42CE-A15D-814B-A1E3-E9C0A815BCC4}" srcOrd="0" destOrd="0" presId="urn:microsoft.com/office/officeart/2008/layout/LinedList"/>
    <dgm:cxn modelId="{C8D9E0CD-F643-5349-8C5A-2795FD1357DB}" type="presOf" srcId="{B8DE1A6D-CFE1-DF4D-AFB0-774DA9CA909B}" destId="{03EB73AD-C4AC-C644-8906-9BA2145A823E}" srcOrd="0" destOrd="0" presId="urn:microsoft.com/office/officeart/2008/layout/LinedList"/>
    <dgm:cxn modelId="{088B54CF-B48D-C745-984B-21759054861D}" type="presOf" srcId="{54A26DF5-0186-154D-9221-C6B9A6C227B5}" destId="{A5D5B2B0-5D9D-964F-BFF4-9578AD7D1841}" srcOrd="0" destOrd="0" presId="urn:microsoft.com/office/officeart/2008/layout/LinedList"/>
    <dgm:cxn modelId="{ABBF7ED2-9E81-6A4A-8316-DF2BFF5CEB50}" srcId="{C7F9ED48-FD07-8A4E-B3B5-B0957084235F}" destId="{54A26DF5-0186-154D-9221-C6B9A6C227B5}" srcOrd="0" destOrd="0" parTransId="{CC9A366C-E2CE-5E4A-92EA-B160C2C3C818}" sibTransId="{0C8D1626-551A-584D-954A-471CDB23A81B}"/>
    <dgm:cxn modelId="{60C27EDC-14D6-F14E-AD06-5C60ECFE8228}" srcId="{C7F9ED48-FD07-8A4E-B3B5-B0957084235F}" destId="{B8DE1A6D-CFE1-DF4D-AFB0-774DA9CA909B}" srcOrd="3" destOrd="0" parTransId="{FF988179-14E2-B447-B886-AE80241B820E}" sibTransId="{75B511D9-F8F8-CF4A-B679-B3A72E737B15}"/>
    <dgm:cxn modelId="{B0C813DF-09D0-1849-B27F-FE36FADDF98D}" type="presOf" srcId="{0852E2CD-00F8-7B49-940B-144DF881FAA1}" destId="{A5CAB00D-92A3-AA4F-820F-5116C5749D52}" srcOrd="0" destOrd="0" presId="urn:microsoft.com/office/officeart/2008/layout/LinedList"/>
    <dgm:cxn modelId="{E20B55DF-973C-D14A-8FEF-7EF110FC766F}" type="presOf" srcId="{22097062-CAA0-1A49-A901-6D7F23E10CBC}" destId="{E9CBF3D2-9806-5440-8016-AD55A4B762BB}" srcOrd="0" destOrd="0" presId="urn:microsoft.com/office/officeart/2008/layout/LinedList"/>
    <dgm:cxn modelId="{C25EA0F9-2A2A-B24C-8C7A-23D0DD99E1E5}" type="presOf" srcId="{8E5DD479-5F25-694B-BC2E-3B029246B41E}" destId="{2363ACB1-DE08-3643-BBB4-56B109B42CDF}" srcOrd="0" destOrd="0" presId="urn:microsoft.com/office/officeart/2008/layout/LinedList"/>
    <dgm:cxn modelId="{990CC959-8E42-0F48-8DF3-05F4DC9A2BC6}" type="presParOf" srcId="{2363ACB1-DE08-3643-BBB4-56B109B42CDF}" destId="{4E58BFDC-6BDB-3E48-B6A4-03AC1500E7B0}" srcOrd="0" destOrd="0" presId="urn:microsoft.com/office/officeart/2008/layout/LinedList"/>
    <dgm:cxn modelId="{9677A08F-5940-CC4F-BBE3-9FDF6CB06AB1}" type="presParOf" srcId="{2363ACB1-DE08-3643-BBB4-56B109B42CDF}" destId="{07985322-045A-AA4B-AED8-246C2A24578E}" srcOrd="1" destOrd="0" presId="urn:microsoft.com/office/officeart/2008/layout/LinedList"/>
    <dgm:cxn modelId="{BFC69372-8DF7-6445-B1BA-1C6C4213AA83}" type="presParOf" srcId="{07985322-045A-AA4B-AED8-246C2A24578E}" destId="{4FA7CF50-210E-804C-865F-DE08BEE10504}" srcOrd="0" destOrd="0" presId="urn:microsoft.com/office/officeart/2008/layout/LinedList"/>
    <dgm:cxn modelId="{753106AB-95DF-4D4F-960B-8FCB0E3E8049}" type="presParOf" srcId="{07985322-045A-AA4B-AED8-246C2A24578E}" destId="{97F495F8-CD10-9241-9C0A-7078B73F8BC9}" srcOrd="1" destOrd="0" presId="urn:microsoft.com/office/officeart/2008/layout/LinedList"/>
    <dgm:cxn modelId="{E9024CEF-9CA5-0341-B622-31343C220C97}" type="presParOf" srcId="{97F495F8-CD10-9241-9C0A-7078B73F8BC9}" destId="{A36519DB-38D9-6F41-B02C-A1DDDEAF70DE}" srcOrd="0" destOrd="0" presId="urn:microsoft.com/office/officeart/2008/layout/LinedList"/>
    <dgm:cxn modelId="{C68A87CA-E846-C448-8D94-B1C87885097A}" type="presParOf" srcId="{97F495F8-CD10-9241-9C0A-7078B73F8BC9}" destId="{3BF8099F-181A-FA4F-B149-8FB4FF075A28}" srcOrd="1" destOrd="0" presId="urn:microsoft.com/office/officeart/2008/layout/LinedList"/>
    <dgm:cxn modelId="{13B5DB09-DDE7-894F-B70A-4F803132BDD9}" type="presParOf" srcId="{3BF8099F-181A-FA4F-B149-8FB4FF075A28}" destId="{466F72E1-B3B4-9049-9D62-ADD2788C5671}" srcOrd="0" destOrd="0" presId="urn:microsoft.com/office/officeart/2008/layout/LinedList"/>
    <dgm:cxn modelId="{E1298E2C-03D2-F343-8E3C-09BEE004A49A}" type="presParOf" srcId="{3BF8099F-181A-FA4F-B149-8FB4FF075A28}" destId="{8C265F41-9B67-E74E-80C7-1C8C30B7FAC2}" srcOrd="1" destOrd="0" presId="urn:microsoft.com/office/officeart/2008/layout/LinedList"/>
    <dgm:cxn modelId="{31A00430-61F5-5C47-A357-D5BD76A312A5}" type="presParOf" srcId="{3BF8099F-181A-FA4F-B149-8FB4FF075A28}" destId="{BA26B8CC-27C0-824A-B557-20E817BB9E36}" srcOrd="2" destOrd="0" presId="urn:microsoft.com/office/officeart/2008/layout/LinedList"/>
    <dgm:cxn modelId="{8DB456D3-C423-5F49-AB30-C4CC1619F310}" type="presParOf" srcId="{97F495F8-CD10-9241-9C0A-7078B73F8BC9}" destId="{B9F9F461-9B8F-2047-BD1A-9D530BD7B288}" srcOrd="2" destOrd="0" presId="urn:microsoft.com/office/officeart/2008/layout/LinedList"/>
    <dgm:cxn modelId="{D6F0A2FE-AF6D-0341-9B38-EB5F0D4254AC}" type="presParOf" srcId="{97F495F8-CD10-9241-9C0A-7078B73F8BC9}" destId="{B6E43D78-B49A-5B46-891A-4D616AD244C6}" srcOrd="3" destOrd="0" presId="urn:microsoft.com/office/officeart/2008/layout/LinedList"/>
    <dgm:cxn modelId="{E980DC2C-1F63-1741-96EE-88A4B9DE70CC}" type="presParOf" srcId="{97F495F8-CD10-9241-9C0A-7078B73F8BC9}" destId="{0DA529D5-8FD7-9744-A0AA-EE790D82BE38}" srcOrd="4" destOrd="0" presId="urn:microsoft.com/office/officeart/2008/layout/LinedList"/>
    <dgm:cxn modelId="{7961D8CD-19C0-ED4C-B60D-B2F02FAA31A4}" type="presParOf" srcId="{0DA529D5-8FD7-9744-A0AA-EE790D82BE38}" destId="{317C5C44-34EF-F445-8753-523AB8D400DB}" srcOrd="0" destOrd="0" presId="urn:microsoft.com/office/officeart/2008/layout/LinedList"/>
    <dgm:cxn modelId="{166D9889-080D-4A47-A651-482FBA3E2B02}" type="presParOf" srcId="{0DA529D5-8FD7-9744-A0AA-EE790D82BE38}" destId="{181B3B5E-EAEB-CB4A-9E56-1003981A8DB8}" srcOrd="1" destOrd="0" presId="urn:microsoft.com/office/officeart/2008/layout/LinedList"/>
    <dgm:cxn modelId="{A0CB61FA-0C40-7D46-979C-6BB74DEA46C0}" type="presParOf" srcId="{0DA529D5-8FD7-9744-A0AA-EE790D82BE38}" destId="{F698219D-7F8E-0544-BCC5-6E2AEC84913D}" srcOrd="2" destOrd="0" presId="urn:microsoft.com/office/officeart/2008/layout/LinedList"/>
    <dgm:cxn modelId="{D35A8983-1E40-D148-B44F-001EDF566FB7}" type="presParOf" srcId="{97F495F8-CD10-9241-9C0A-7078B73F8BC9}" destId="{5F5AA36E-DBEF-D541-9582-4B8CF32D974D}" srcOrd="5" destOrd="0" presId="urn:microsoft.com/office/officeart/2008/layout/LinedList"/>
    <dgm:cxn modelId="{19DD458D-AF97-1B43-9F3B-9A053BA9089B}" type="presParOf" srcId="{97F495F8-CD10-9241-9C0A-7078B73F8BC9}" destId="{B544B04E-2225-3449-BA12-F5EADEBD6629}" srcOrd="6" destOrd="0" presId="urn:microsoft.com/office/officeart/2008/layout/LinedList"/>
    <dgm:cxn modelId="{F96DBBF8-0A39-DD4B-B9A9-FB7602C2E582}" type="presParOf" srcId="{97F495F8-CD10-9241-9C0A-7078B73F8BC9}" destId="{AB467DE2-C578-EF47-AF73-9020A544D14D}" srcOrd="7" destOrd="0" presId="urn:microsoft.com/office/officeart/2008/layout/LinedList"/>
    <dgm:cxn modelId="{BCC653EF-5B59-FD4D-82C1-FDA195F282DB}" type="presParOf" srcId="{AB467DE2-C578-EF47-AF73-9020A544D14D}" destId="{B2F41A70-0AD2-3A4B-AD30-DB6947AC5CD7}" srcOrd="0" destOrd="0" presId="urn:microsoft.com/office/officeart/2008/layout/LinedList"/>
    <dgm:cxn modelId="{45911611-FEAB-0C48-919F-E371BB7FC4ED}" type="presParOf" srcId="{AB467DE2-C578-EF47-AF73-9020A544D14D}" destId="{A5CAB00D-92A3-AA4F-820F-5116C5749D52}" srcOrd="1" destOrd="0" presId="urn:microsoft.com/office/officeart/2008/layout/LinedList"/>
    <dgm:cxn modelId="{5029CFE2-0431-F449-9388-33A8EA0CD3B6}" type="presParOf" srcId="{AB467DE2-C578-EF47-AF73-9020A544D14D}" destId="{2B8E8E01-A626-F742-B10B-F9173E4A16F4}" srcOrd="2" destOrd="0" presId="urn:microsoft.com/office/officeart/2008/layout/LinedList"/>
    <dgm:cxn modelId="{32698830-97FF-7043-BA2F-75EDE81FC797}" type="presParOf" srcId="{97F495F8-CD10-9241-9C0A-7078B73F8BC9}" destId="{FFA9B8A7-0B9E-B94B-B52D-50DCC0C99439}" srcOrd="8" destOrd="0" presId="urn:microsoft.com/office/officeart/2008/layout/LinedList"/>
    <dgm:cxn modelId="{3B6BC608-CF83-CE47-805D-2960CDED6EBC}" type="presParOf" srcId="{97F495F8-CD10-9241-9C0A-7078B73F8BC9}" destId="{D31FB9B8-969B-844F-A2A5-BE4C5F5058E7}" srcOrd="9" destOrd="0" presId="urn:microsoft.com/office/officeart/2008/layout/LinedList"/>
    <dgm:cxn modelId="{6E2D7210-EE69-EC49-B2C3-4423CAA59DDC}" type="presParOf" srcId="{97F495F8-CD10-9241-9C0A-7078B73F8BC9}" destId="{FF07786F-F386-7D4D-AF56-424814077B22}" srcOrd="10" destOrd="0" presId="urn:microsoft.com/office/officeart/2008/layout/LinedList"/>
    <dgm:cxn modelId="{59702B45-1592-3948-A130-B2E89CDC91FA}" type="presParOf" srcId="{FF07786F-F386-7D4D-AF56-424814077B22}" destId="{13A18417-F939-814D-8DCF-7EEEDDDC9AD1}" srcOrd="0" destOrd="0" presId="urn:microsoft.com/office/officeart/2008/layout/LinedList"/>
    <dgm:cxn modelId="{9A03F81F-5EC8-414B-8DAB-F2AB6A007E41}" type="presParOf" srcId="{FF07786F-F386-7D4D-AF56-424814077B22}" destId="{E9CBF3D2-9806-5440-8016-AD55A4B762BB}" srcOrd="1" destOrd="0" presId="urn:microsoft.com/office/officeart/2008/layout/LinedList"/>
    <dgm:cxn modelId="{F6B5FC0C-54EE-594A-9B0F-676AAA588E99}" type="presParOf" srcId="{FF07786F-F386-7D4D-AF56-424814077B22}" destId="{131609A5-2555-334B-8185-D92B026543DD}" srcOrd="2" destOrd="0" presId="urn:microsoft.com/office/officeart/2008/layout/LinedList"/>
    <dgm:cxn modelId="{F9AAF68D-00EF-6B4E-991B-23DEE709FDFF}" type="presParOf" srcId="{97F495F8-CD10-9241-9C0A-7078B73F8BC9}" destId="{3FFB9A5D-4136-6140-9A67-605A0399DB24}" srcOrd="11" destOrd="0" presId="urn:microsoft.com/office/officeart/2008/layout/LinedList"/>
    <dgm:cxn modelId="{7CDA099F-E0A9-3543-8129-EED154F41E73}" type="presParOf" srcId="{97F495F8-CD10-9241-9C0A-7078B73F8BC9}" destId="{63A1BD6D-DDFC-3D4D-9271-1A8602D822A1}" srcOrd="12" destOrd="0" presId="urn:microsoft.com/office/officeart/2008/layout/LinedList"/>
    <dgm:cxn modelId="{3B8C0AD7-56CE-114E-BA73-AB684D75CECC}" type="presParOf" srcId="{2363ACB1-DE08-3643-BBB4-56B109B42CDF}" destId="{F3C67112-C7F6-D846-8901-1D31D37EA208}" srcOrd="2" destOrd="0" presId="urn:microsoft.com/office/officeart/2008/layout/LinedList"/>
    <dgm:cxn modelId="{049DE0AD-BE18-234F-9DA1-172352A6F339}" type="presParOf" srcId="{2363ACB1-DE08-3643-BBB4-56B109B42CDF}" destId="{8960BF82-2BA1-BB42-81A6-27CD97520A1F}" srcOrd="3" destOrd="0" presId="urn:microsoft.com/office/officeart/2008/layout/LinedList"/>
    <dgm:cxn modelId="{193A607C-26D2-E54D-85CD-CB9D396AC7BD}" type="presParOf" srcId="{8960BF82-2BA1-BB42-81A6-27CD97520A1F}" destId="{754F42CE-A15D-814B-A1E3-E9C0A815BCC4}" srcOrd="0" destOrd="0" presId="urn:microsoft.com/office/officeart/2008/layout/LinedList"/>
    <dgm:cxn modelId="{4973AF4E-2FFE-B144-BF1E-461A16499E75}" type="presParOf" srcId="{8960BF82-2BA1-BB42-81A6-27CD97520A1F}" destId="{57BDE3EA-D652-8C4D-80CE-5013256FE4C1}" srcOrd="1" destOrd="0" presId="urn:microsoft.com/office/officeart/2008/layout/LinedList"/>
    <dgm:cxn modelId="{3485603C-446E-B74F-94DC-AB0765EE372F}" type="presParOf" srcId="{57BDE3EA-D652-8C4D-80CE-5013256FE4C1}" destId="{5181936F-6B51-B247-A993-05850F3BBF98}" srcOrd="0" destOrd="0" presId="urn:microsoft.com/office/officeart/2008/layout/LinedList"/>
    <dgm:cxn modelId="{EA9AFFF8-C265-6D4C-8971-300BCC7E6801}" type="presParOf" srcId="{57BDE3EA-D652-8C4D-80CE-5013256FE4C1}" destId="{898B650A-4B7C-654C-A8BC-2B7B1D48DCE7}" srcOrd="1" destOrd="0" presId="urn:microsoft.com/office/officeart/2008/layout/LinedList"/>
    <dgm:cxn modelId="{B075C341-721F-6F47-81AB-4477D664A332}" type="presParOf" srcId="{898B650A-4B7C-654C-A8BC-2B7B1D48DCE7}" destId="{ED1B7616-AA2E-8348-8E3E-8CA1C472B364}" srcOrd="0" destOrd="0" presId="urn:microsoft.com/office/officeart/2008/layout/LinedList"/>
    <dgm:cxn modelId="{8F5A1A83-C2CF-4749-89BF-D62ACABB5208}" type="presParOf" srcId="{898B650A-4B7C-654C-A8BC-2B7B1D48DCE7}" destId="{A5D5B2B0-5D9D-964F-BFF4-9578AD7D1841}" srcOrd="1" destOrd="0" presId="urn:microsoft.com/office/officeart/2008/layout/LinedList"/>
    <dgm:cxn modelId="{BA167197-9F00-7644-B1C8-25D188984E4F}" type="presParOf" srcId="{898B650A-4B7C-654C-A8BC-2B7B1D48DCE7}" destId="{E678BF49-F29D-594D-BB7B-B73F325D7642}" srcOrd="2" destOrd="0" presId="urn:microsoft.com/office/officeart/2008/layout/LinedList"/>
    <dgm:cxn modelId="{09EDCE33-51AE-0C44-A199-DF4E24D8E547}" type="presParOf" srcId="{57BDE3EA-D652-8C4D-80CE-5013256FE4C1}" destId="{DA5FC19B-1090-644C-B6EA-CC7441635628}" srcOrd="2" destOrd="0" presId="urn:microsoft.com/office/officeart/2008/layout/LinedList"/>
    <dgm:cxn modelId="{34B00855-C07F-A843-8649-7111138C9083}" type="presParOf" srcId="{57BDE3EA-D652-8C4D-80CE-5013256FE4C1}" destId="{D8216285-CF7D-E845-A419-54F8D0DC97DC}" srcOrd="3" destOrd="0" presId="urn:microsoft.com/office/officeart/2008/layout/LinedList"/>
    <dgm:cxn modelId="{4D622EFE-8C12-9948-95D0-172A720CF48D}" type="presParOf" srcId="{57BDE3EA-D652-8C4D-80CE-5013256FE4C1}" destId="{D98915D8-2D47-8C45-86CC-AA9E57D0C4A6}" srcOrd="4" destOrd="0" presId="urn:microsoft.com/office/officeart/2008/layout/LinedList"/>
    <dgm:cxn modelId="{A3F5CF98-0BBA-CD40-B164-7A380F565944}" type="presParOf" srcId="{D98915D8-2D47-8C45-86CC-AA9E57D0C4A6}" destId="{78E71089-A5C9-B04E-BE4B-9C34B70B5D6F}" srcOrd="0" destOrd="0" presId="urn:microsoft.com/office/officeart/2008/layout/LinedList"/>
    <dgm:cxn modelId="{B444F0E3-1A74-CD45-B035-ACA35B657331}" type="presParOf" srcId="{D98915D8-2D47-8C45-86CC-AA9E57D0C4A6}" destId="{CF94088F-6B17-8343-8FE8-332E44D0DA8A}" srcOrd="1" destOrd="0" presId="urn:microsoft.com/office/officeart/2008/layout/LinedList"/>
    <dgm:cxn modelId="{777FA739-D796-4847-A19C-6E627850D50D}" type="presParOf" srcId="{D98915D8-2D47-8C45-86CC-AA9E57D0C4A6}" destId="{C7B5386C-D939-BA45-8DF4-1B671A4609FD}" srcOrd="2" destOrd="0" presId="urn:microsoft.com/office/officeart/2008/layout/LinedList"/>
    <dgm:cxn modelId="{1F953A13-E7BB-1345-A253-DE4648172D99}" type="presParOf" srcId="{57BDE3EA-D652-8C4D-80CE-5013256FE4C1}" destId="{97E1CF2B-BF11-8A47-8357-5256E193B3D7}" srcOrd="5" destOrd="0" presId="urn:microsoft.com/office/officeart/2008/layout/LinedList"/>
    <dgm:cxn modelId="{AEC1EE3F-A2FA-A348-9471-1EF7045E83ED}" type="presParOf" srcId="{57BDE3EA-D652-8C4D-80CE-5013256FE4C1}" destId="{968017AA-29CC-2D4E-814B-F3EA1DE44B5B}" srcOrd="6" destOrd="0" presId="urn:microsoft.com/office/officeart/2008/layout/LinedList"/>
    <dgm:cxn modelId="{2424FF8F-DEFC-CB41-B532-3F37B68A99EE}" type="presParOf" srcId="{57BDE3EA-D652-8C4D-80CE-5013256FE4C1}" destId="{4905E4BD-88A3-114E-82DC-EAC80B3AA371}" srcOrd="7" destOrd="0" presId="urn:microsoft.com/office/officeart/2008/layout/LinedList"/>
    <dgm:cxn modelId="{075B84BF-0505-F442-86F0-F6BC459BE1F0}" type="presParOf" srcId="{4905E4BD-88A3-114E-82DC-EAC80B3AA371}" destId="{516603A5-69F9-C848-AFB0-6B1605377761}" srcOrd="0" destOrd="0" presId="urn:microsoft.com/office/officeart/2008/layout/LinedList"/>
    <dgm:cxn modelId="{429F10A3-EA26-A84A-96EE-F05582397DB8}" type="presParOf" srcId="{4905E4BD-88A3-114E-82DC-EAC80B3AA371}" destId="{8BA86122-E37B-F948-BA74-C5086F8EF3DF}" srcOrd="1" destOrd="0" presId="urn:microsoft.com/office/officeart/2008/layout/LinedList"/>
    <dgm:cxn modelId="{F31717AE-E8EA-BC4D-9CAA-504F033D426D}" type="presParOf" srcId="{4905E4BD-88A3-114E-82DC-EAC80B3AA371}" destId="{FD0260EE-DE95-9848-926D-5B67E1047478}" srcOrd="2" destOrd="0" presId="urn:microsoft.com/office/officeart/2008/layout/LinedList"/>
    <dgm:cxn modelId="{E0777035-4DE6-F64E-8377-A9E23187D7BA}" type="presParOf" srcId="{57BDE3EA-D652-8C4D-80CE-5013256FE4C1}" destId="{0ABBDF6A-8ADE-8C40-AB2B-E0A4A9603D90}" srcOrd="8" destOrd="0" presId="urn:microsoft.com/office/officeart/2008/layout/LinedList"/>
    <dgm:cxn modelId="{0E0CA765-734F-D449-98B8-B1F8205DBE09}" type="presParOf" srcId="{57BDE3EA-D652-8C4D-80CE-5013256FE4C1}" destId="{7536F6B0-DF79-414B-A7CE-E079B28CFC89}" srcOrd="9" destOrd="0" presId="urn:microsoft.com/office/officeart/2008/layout/LinedList"/>
    <dgm:cxn modelId="{B39ED2FF-CB23-6C4F-AC78-E7F3B02B10F5}" type="presParOf" srcId="{57BDE3EA-D652-8C4D-80CE-5013256FE4C1}" destId="{F25F67CD-D217-7241-B387-0CEA417BBBA4}" srcOrd="10" destOrd="0" presId="urn:microsoft.com/office/officeart/2008/layout/LinedList"/>
    <dgm:cxn modelId="{57B3D235-AD2E-9B49-993A-C154B936FD0A}" type="presParOf" srcId="{F25F67CD-D217-7241-B387-0CEA417BBBA4}" destId="{DC7C151B-FDB0-6A46-8BE6-E2309739632E}" srcOrd="0" destOrd="0" presId="urn:microsoft.com/office/officeart/2008/layout/LinedList"/>
    <dgm:cxn modelId="{C1167246-EC72-8F47-A256-D8B36132F22B}" type="presParOf" srcId="{F25F67CD-D217-7241-B387-0CEA417BBBA4}" destId="{03EB73AD-C4AC-C644-8906-9BA2145A823E}" srcOrd="1" destOrd="0" presId="urn:microsoft.com/office/officeart/2008/layout/LinedList"/>
    <dgm:cxn modelId="{C53C14C9-EF86-6141-A97A-6CD2ABCC51E5}" type="presParOf" srcId="{F25F67CD-D217-7241-B387-0CEA417BBBA4}" destId="{436F5CBF-0F09-B54C-ABC4-3678BC4C2F99}" srcOrd="2" destOrd="0" presId="urn:microsoft.com/office/officeart/2008/layout/LinedList"/>
    <dgm:cxn modelId="{956D1240-6D10-6C46-B2A6-C2269F3B2F83}" type="presParOf" srcId="{57BDE3EA-D652-8C4D-80CE-5013256FE4C1}" destId="{7FA1B082-BA9B-1D46-85AA-F9D0094A1257}" srcOrd="11" destOrd="0" presId="urn:microsoft.com/office/officeart/2008/layout/LinedList"/>
    <dgm:cxn modelId="{45588713-313B-8C4A-8201-4F83EB8F545D}" type="presParOf" srcId="{57BDE3EA-D652-8C4D-80CE-5013256FE4C1}" destId="{4CC00890-799F-C74F-B6AB-F5B7DB8297D7}"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C423C6-14E7-C348-BBC7-1CC4442124DB}" type="doc">
      <dgm:prSet loTypeId="urn:microsoft.com/office/officeart/2005/8/layout/vList3" loCatId="list" qsTypeId="urn:microsoft.com/office/officeart/2005/8/quickstyle/simple1" qsCatId="simple" csTypeId="urn:microsoft.com/office/officeart/2005/8/colors/accent6_2" csCatId="accent6" phldr="1"/>
      <dgm:spPr/>
      <dgm:t>
        <a:bodyPr/>
        <a:lstStyle/>
        <a:p>
          <a:endParaRPr lang="en-US"/>
        </a:p>
      </dgm:t>
    </dgm:pt>
    <dgm:pt modelId="{494B09A1-2FDC-8541-AA68-D191948EF3CE}">
      <dgm:prSet/>
      <dgm:spPr/>
      <dgm:t>
        <a:bodyPr/>
        <a:lstStyle/>
        <a:p>
          <a:r>
            <a:rPr lang="en-US" b="1" dirty="0"/>
            <a:t>Implement robust security measures</a:t>
          </a:r>
          <a:r>
            <a:rPr lang="en-US" dirty="0"/>
            <a:t>: Utilize encryption, access controls, firewalls, and secure networks to protect sensitive data from unauthorized access and cyber threats.</a:t>
          </a:r>
        </a:p>
      </dgm:t>
    </dgm:pt>
    <dgm:pt modelId="{6EE8CA53-6B4F-8D4A-A197-1805B2FD4AD6}" type="parTrans" cxnId="{CBF840D2-D450-FE46-B3BE-C85C155FC73F}">
      <dgm:prSet/>
      <dgm:spPr/>
      <dgm:t>
        <a:bodyPr/>
        <a:lstStyle/>
        <a:p>
          <a:endParaRPr lang="en-US"/>
        </a:p>
      </dgm:t>
    </dgm:pt>
    <dgm:pt modelId="{AC2DD656-FF6D-C24D-8E52-3BFC0828B166}" type="sibTrans" cxnId="{CBF840D2-D450-FE46-B3BE-C85C155FC73F}">
      <dgm:prSet/>
      <dgm:spPr/>
      <dgm:t>
        <a:bodyPr/>
        <a:lstStyle/>
        <a:p>
          <a:endParaRPr lang="en-US"/>
        </a:p>
      </dgm:t>
    </dgm:pt>
    <dgm:pt modelId="{23DE0C9D-4E05-194D-9EE4-E2A872869D6E}">
      <dgm:prSet/>
      <dgm:spPr/>
      <dgm:t>
        <a:bodyPr/>
        <a:lstStyle/>
        <a:p>
          <a:r>
            <a:rPr lang="en-US" b="1" dirty="0"/>
            <a:t>Conduct regular risk assessments</a:t>
          </a:r>
          <a:r>
            <a:rPr lang="en-US" dirty="0"/>
            <a:t>: Perform comprehensive evaluations of systems and processes to identify vulnerabilities, assess potential risks, and implement appropriate safeguards to mitigate data breach risks.</a:t>
          </a:r>
        </a:p>
      </dgm:t>
    </dgm:pt>
    <dgm:pt modelId="{28BC1BD0-F8D4-314E-A82F-1B252E93F7BE}" type="parTrans" cxnId="{38BF4A30-BC89-8045-B4C8-465DCBEC73FB}">
      <dgm:prSet/>
      <dgm:spPr/>
      <dgm:t>
        <a:bodyPr/>
        <a:lstStyle/>
        <a:p>
          <a:endParaRPr lang="en-US"/>
        </a:p>
      </dgm:t>
    </dgm:pt>
    <dgm:pt modelId="{F903D98A-0F08-A54C-B5DB-BE30AC31F8F0}" type="sibTrans" cxnId="{38BF4A30-BC89-8045-B4C8-465DCBEC73FB}">
      <dgm:prSet/>
      <dgm:spPr/>
      <dgm:t>
        <a:bodyPr/>
        <a:lstStyle/>
        <a:p>
          <a:endParaRPr lang="en-US"/>
        </a:p>
      </dgm:t>
    </dgm:pt>
    <dgm:pt modelId="{B8ABEAE7-C1D2-1D41-91C9-D38D2376D1FF}">
      <dgm:prSet/>
      <dgm:spPr/>
      <dgm:t>
        <a:bodyPr/>
        <a:lstStyle/>
        <a:p>
          <a:r>
            <a:rPr lang="en-US" b="1" dirty="0"/>
            <a:t>Educate and train employees</a:t>
          </a:r>
          <a:r>
            <a:rPr lang="en-US" dirty="0"/>
            <a:t>: Provide comprehensive cybersecurity training to all staff members to raise awareness about data security best practices, including strong password management, recognizing phishing attempts, and handling sensitive information securely.</a:t>
          </a:r>
        </a:p>
      </dgm:t>
    </dgm:pt>
    <dgm:pt modelId="{1726E221-11D8-7A4D-8A04-80546D955BD9}" type="parTrans" cxnId="{1B56A0F0-7BD0-2F4F-A563-F0105312A39C}">
      <dgm:prSet/>
      <dgm:spPr/>
      <dgm:t>
        <a:bodyPr/>
        <a:lstStyle/>
        <a:p>
          <a:endParaRPr lang="en-US"/>
        </a:p>
      </dgm:t>
    </dgm:pt>
    <dgm:pt modelId="{9010B79F-3898-1B48-AC4F-52A099CD99A2}" type="sibTrans" cxnId="{1B56A0F0-7BD0-2F4F-A563-F0105312A39C}">
      <dgm:prSet/>
      <dgm:spPr/>
      <dgm:t>
        <a:bodyPr/>
        <a:lstStyle/>
        <a:p>
          <a:endParaRPr lang="en-US"/>
        </a:p>
      </dgm:t>
    </dgm:pt>
    <dgm:pt modelId="{FCC9BC57-717D-B642-BE20-D665970605D1}">
      <dgm:prSet/>
      <dgm:spPr/>
      <dgm:t>
        <a:bodyPr/>
        <a:lstStyle/>
        <a:p>
          <a:r>
            <a:rPr lang="en-US" b="1" dirty="0"/>
            <a:t>Maintain strong incident response protocols</a:t>
          </a:r>
          <a:r>
            <a:rPr lang="en-US" dirty="0"/>
            <a:t>: Establish and regularly review an incident response plan that outlines clear steps to be taken in the event of a data breach, including notification procedures, containment measures, and recovery strategies.</a:t>
          </a:r>
        </a:p>
      </dgm:t>
    </dgm:pt>
    <dgm:pt modelId="{3B02645E-A4A0-9E44-82AC-E9802B348F83}" type="parTrans" cxnId="{85F7F774-0A8B-3B40-9F3F-14689D0FB0BE}">
      <dgm:prSet/>
      <dgm:spPr/>
      <dgm:t>
        <a:bodyPr/>
        <a:lstStyle/>
        <a:p>
          <a:endParaRPr lang="en-US"/>
        </a:p>
      </dgm:t>
    </dgm:pt>
    <dgm:pt modelId="{F06E0069-1ACE-8548-8A74-3398FB771AB2}" type="sibTrans" cxnId="{85F7F774-0A8B-3B40-9F3F-14689D0FB0BE}">
      <dgm:prSet/>
      <dgm:spPr/>
      <dgm:t>
        <a:bodyPr/>
        <a:lstStyle/>
        <a:p>
          <a:endParaRPr lang="en-US"/>
        </a:p>
      </dgm:t>
    </dgm:pt>
    <dgm:pt modelId="{2772516A-39E1-AB4D-92C9-60D408BF2158}">
      <dgm:prSet/>
      <dgm:spPr/>
      <dgm:t>
        <a:bodyPr/>
        <a:lstStyle/>
        <a:p>
          <a:r>
            <a:rPr lang="en-US" b="1" dirty="0"/>
            <a:t>Stay updated with regulations</a:t>
          </a:r>
          <a:r>
            <a:rPr lang="en-US" dirty="0"/>
            <a:t>: Stay informed about evolving data protection laws and regulations, such as HIPAA, and ensure compliance with their requirements, including timely reporting of breaches and implementing necessary security measures.</a:t>
          </a:r>
        </a:p>
      </dgm:t>
    </dgm:pt>
    <dgm:pt modelId="{0A96BEB1-7B4B-BA41-8140-6E659CD2078A}" type="parTrans" cxnId="{1447E9DD-90FD-4948-89EF-E1D840E414CC}">
      <dgm:prSet/>
      <dgm:spPr/>
      <dgm:t>
        <a:bodyPr/>
        <a:lstStyle/>
        <a:p>
          <a:endParaRPr lang="en-US"/>
        </a:p>
      </dgm:t>
    </dgm:pt>
    <dgm:pt modelId="{520690AC-2E25-F545-81A6-C39EC5204A16}" type="sibTrans" cxnId="{1447E9DD-90FD-4948-89EF-E1D840E414CC}">
      <dgm:prSet/>
      <dgm:spPr/>
      <dgm:t>
        <a:bodyPr/>
        <a:lstStyle/>
        <a:p>
          <a:endParaRPr lang="en-US"/>
        </a:p>
      </dgm:t>
    </dgm:pt>
    <dgm:pt modelId="{E5FD780F-FEF2-0E46-A93C-79CCF0EB068A}" type="pres">
      <dgm:prSet presAssocID="{C7C423C6-14E7-C348-BBC7-1CC4442124DB}" presName="linearFlow" presStyleCnt="0">
        <dgm:presLayoutVars>
          <dgm:dir/>
          <dgm:resizeHandles val="exact"/>
        </dgm:presLayoutVars>
      </dgm:prSet>
      <dgm:spPr/>
    </dgm:pt>
    <dgm:pt modelId="{6EF24286-5D05-BF4E-9A12-C76CC1E484BF}" type="pres">
      <dgm:prSet presAssocID="{494B09A1-2FDC-8541-AA68-D191948EF3CE}" presName="composite" presStyleCnt="0"/>
      <dgm:spPr/>
    </dgm:pt>
    <dgm:pt modelId="{BC992D99-D122-0D4A-88DE-BCC5996279D8}" type="pres">
      <dgm:prSet presAssocID="{494B09A1-2FDC-8541-AA68-D191948EF3CE}" presName="imgShp" presStyleLbl="fgImgPlace1" presStyleIdx="0" presStyleCnt="5" custLinFactNeighborX="-50380" custLinFactNeighborY="173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nlock with solid fill"/>
        </a:ext>
      </dgm:extLst>
    </dgm:pt>
    <dgm:pt modelId="{33FA59FB-D4FB-E242-8F8F-F4CED6427571}" type="pres">
      <dgm:prSet presAssocID="{494B09A1-2FDC-8541-AA68-D191948EF3CE}" presName="txShp" presStyleLbl="node1" presStyleIdx="0" presStyleCnt="5">
        <dgm:presLayoutVars>
          <dgm:bulletEnabled val="1"/>
        </dgm:presLayoutVars>
      </dgm:prSet>
      <dgm:spPr/>
    </dgm:pt>
    <dgm:pt modelId="{20F65735-210C-FC46-8FB0-1977EC310963}" type="pres">
      <dgm:prSet presAssocID="{AC2DD656-FF6D-C24D-8E52-3BFC0828B166}" presName="spacing" presStyleCnt="0"/>
      <dgm:spPr/>
    </dgm:pt>
    <dgm:pt modelId="{9D682290-14FB-974C-B6AE-73DC21BF9600}" type="pres">
      <dgm:prSet presAssocID="{23DE0C9D-4E05-194D-9EE4-E2A872869D6E}" presName="composite" presStyleCnt="0"/>
      <dgm:spPr/>
    </dgm:pt>
    <dgm:pt modelId="{AC4559D3-A46F-F14F-9FD1-4C6678BF5A66}" type="pres">
      <dgm:prSet presAssocID="{23DE0C9D-4E05-194D-9EE4-E2A872869D6E}" presName="imgShp" presStyleLbl="fgImgPlace1" presStyleIdx="1" presStyleCnt="5" custLinFactNeighborX="-46905" custLinFactNeighborY="-169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adioactive with solid fill"/>
        </a:ext>
      </dgm:extLst>
    </dgm:pt>
    <dgm:pt modelId="{3B45F804-A0C6-FB47-83C1-FC2898977295}" type="pres">
      <dgm:prSet presAssocID="{23DE0C9D-4E05-194D-9EE4-E2A872869D6E}" presName="txShp" presStyleLbl="node1" presStyleIdx="1" presStyleCnt="5">
        <dgm:presLayoutVars>
          <dgm:bulletEnabled val="1"/>
        </dgm:presLayoutVars>
      </dgm:prSet>
      <dgm:spPr/>
    </dgm:pt>
    <dgm:pt modelId="{491AFB9F-EECD-B945-A0A3-0340D33FE95F}" type="pres">
      <dgm:prSet presAssocID="{F903D98A-0F08-A54C-B5DB-BE30AC31F8F0}" presName="spacing" presStyleCnt="0"/>
      <dgm:spPr/>
    </dgm:pt>
    <dgm:pt modelId="{D7694822-D78E-0B4F-A95C-A1E21D6EF6EC}" type="pres">
      <dgm:prSet presAssocID="{B8ABEAE7-C1D2-1D41-91C9-D38D2376D1FF}" presName="composite" presStyleCnt="0"/>
      <dgm:spPr/>
    </dgm:pt>
    <dgm:pt modelId="{0DD95DD8-3B5F-6646-B6BF-BC9F08925C18}" type="pres">
      <dgm:prSet presAssocID="{B8ABEAE7-C1D2-1D41-91C9-D38D2376D1FF}" presName="imgShp" presStyleLbl="fgImgPlace1" presStyleIdx="2" presStyleCnt="5" custLinFactNeighborX="-46903" custLinFactNeighborY="1737"/>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ooks with solid fill"/>
        </a:ext>
      </dgm:extLst>
    </dgm:pt>
    <dgm:pt modelId="{51B8C1F1-4964-C54C-B81F-FB1548536922}" type="pres">
      <dgm:prSet presAssocID="{B8ABEAE7-C1D2-1D41-91C9-D38D2376D1FF}" presName="txShp" presStyleLbl="node1" presStyleIdx="2" presStyleCnt="5">
        <dgm:presLayoutVars>
          <dgm:bulletEnabled val="1"/>
        </dgm:presLayoutVars>
      </dgm:prSet>
      <dgm:spPr/>
    </dgm:pt>
    <dgm:pt modelId="{F3992C14-A9F3-7545-BFF0-5877278C9B91}" type="pres">
      <dgm:prSet presAssocID="{9010B79F-3898-1B48-AC4F-52A099CD99A2}" presName="spacing" presStyleCnt="0"/>
      <dgm:spPr/>
    </dgm:pt>
    <dgm:pt modelId="{5B46F537-8500-5845-A760-08CCAC0492F5}" type="pres">
      <dgm:prSet presAssocID="{FCC9BC57-717D-B642-BE20-D665970605D1}" presName="composite" presStyleCnt="0"/>
      <dgm:spPr/>
    </dgm:pt>
    <dgm:pt modelId="{1909028A-1785-D141-80EC-D034A1DD323C}" type="pres">
      <dgm:prSet presAssocID="{FCC9BC57-717D-B642-BE20-D665970605D1}" presName="imgShp" presStyleLbl="fgImgPlace1" presStyleIdx="3" presStyleCnt="5" custScaleX="100000" custLinFactNeighborX="-4690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hield Tick with solid fill"/>
        </a:ext>
      </dgm:extLst>
    </dgm:pt>
    <dgm:pt modelId="{9715C470-1594-9344-B227-86596D1C9C4F}" type="pres">
      <dgm:prSet presAssocID="{FCC9BC57-717D-B642-BE20-D665970605D1}" presName="txShp" presStyleLbl="node1" presStyleIdx="3" presStyleCnt="5">
        <dgm:presLayoutVars>
          <dgm:bulletEnabled val="1"/>
        </dgm:presLayoutVars>
      </dgm:prSet>
      <dgm:spPr/>
    </dgm:pt>
    <dgm:pt modelId="{38CE6A4F-9905-D14C-A713-C969DBDF7A52}" type="pres">
      <dgm:prSet presAssocID="{F06E0069-1ACE-8548-8A74-3398FB771AB2}" presName="spacing" presStyleCnt="0"/>
      <dgm:spPr/>
    </dgm:pt>
    <dgm:pt modelId="{FFA60D85-8162-4944-A950-52F289ECA727}" type="pres">
      <dgm:prSet presAssocID="{2772516A-39E1-AB4D-92C9-60D408BF2158}" presName="composite" presStyleCnt="0"/>
      <dgm:spPr/>
    </dgm:pt>
    <dgm:pt modelId="{7BF91D46-07B8-9842-A326-D511D133E7EA}" type="pres">
      <dgm:prSet presAssocID="{2772516A-39E1-AB4D-92C9-60D408BF2158}" presName="imgShp" presStyleLbl="fgImgPlace1" presStyleIdx="4" presStyleCnt="5" custLinFactNeighborX="-46905" custLinFactNeighborY="314"/>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Cloud with solid fill"/>
        </a:ext>
      </dgm:extLst>
    </dgm:pt>
    <dgm:pt modelId="{DD0E223A-F959-904C-A926-F4FD43D5A790}" type="pres">
      <dgm:prSet presAssocID="{2772516A-39E1-AB4D-92C9-60D408BF2158}" presName="txShp" presStyleLbl="node1" presStyleIdx="4" presStyleCnt="5">
        <dgm:presLayoutVars>
          <dgm:bulletEnabled val="1"/>
        </dgm:presLayoutVars>
      </dgm:prSet>
      <dgm:spPr/>
    </dgm:pt>
  </dgm:ptLst>
  <dgm:cxnLst>
    <dgm:cxn modelId="{F9A93916-684C-3348-94B5-D512706095A9}" type="presOf" srcId="{FCC9BC57-717D-B642-BE20-D665970605D1}" destId="{9715C470-1594-9344-B227-86596D1C9C4F}" srcOrd="0" destOrd="0" presId="urn:microsoft.com/office/officeart/2005/8/layout/vList3"/>
    <dgm:cxn modelId="{38BF4A30-BC89-8045-B4C8-465DCBEC73FB}" srcId="{C7C423C6-14E7-C348-BBC7-1CC4442124DB}" destId="{23DE0C9D-4E05-194D-9EE4-E2A872869D6E}" srcOrd="1" destOrd="0" parTransId="{28BC1BD0-F8D4-314E-A82F-1B252E93F7BE}" sibTransId="{F903D98A-0F08-A54C-B5DB-BE30AC31F8F0}"/>
    <dgm:cxn modelId="{4DD3D344-9D16-3F45-8C66-CFEEDF61195E}" type="presOf" srcId="{C7C423C6-14E7-C348-BBC7-1CC4442124DB}" destId="{E5FD780F-FEF2-0E46-A93C-79CCF0EB068A}" srcOrd="0" destOrd="0" presId="urn:microsoft.com/office/officeart/2005/8/layout/vList3"/>
    <dgm:cxn modelId="{9F62E668-D0DE-5F44-8BB7-AF5AD5DE9E65}" type="presOf" srcId="{2772516A-39E1-AB4D-92C9-60D408BF2158}" destId="{DD0E223A-F959-904C-A926-F4FD43D5A790}" srcOrd="0" destOrd="0" presId="urn:microsoft.com/office/officeart/2005/8/layout/vList3"/>
    <dgm:cxn modelId="{85F7F774-0A8B-3B40-9F3F-14689D0FB0BE}" srcId="{C7C423C6-14E7-C348-BBC7-1CC4442124DB}" destId="{FCC9BC57-717D-B642-BE20-D665970605D1}" srcOrd="3" destOrd="0" parTransId="{3B02645E-A4A0-9E44-82AC-E9802B348F83}" sibTransId="{F06E0069-1ACE-8548-8A74-3398FB771AB2}"/>
    <dgm:cxn modelId="{761DB68C-3E77-9B46-8FF8-5E21C8A5E2B2}" type="presOf" srcId="{B8ABEAE7-C1D2-1D41-91C9-D38D2376D1FF}" destId="{51B8C1F1-4964-C54C-B81F-FB1548536922}" srcOrd="0" destOrd="0" presId="urn:microsoft.com/office/officeart/2005/8/layout/vList3"/>
    <dgm:cxn modelId="{B565D896-6A76-4742-B17B-EC3AD7B19B7D}" type="presOf" srcId="{23DE0C9D-4E05-194D-9EE4-E2A872869D6E}" destId="{3B45F804-A0C6-FB47-83C1-FC2898977295}" srcOrd="0" destOrd="0" presId="urn:microsoft.com/office/officeart/2005/8/layout/vList3"/>
    <dgm:cxn modelId="{CBF840D2-D450-FE46-B3BE-C85C155FC73F}" srcId="{C7C423C6-14E7-C348-BBC7-1CC4442124DB}" destId="{494B09A1-2FDC-8541-AA68-D191948EF3CE}" srcOrd="0" destOrd="0" parTransId="{6EE8CA53-6B4F-8D4A-A197-1805B2FD4AD6}" sibTransId="{AC2DD656-FF6D-C24D-8E52-3BFC0828B166}"/>
    <dgm:cxn modelId="{1447E9DD-90FD-4948-89EF-E1D840E414CC}" srcId="{C7C423C6-14E7-C348-BBC7-1CC4442124DB}" destId="{2772516A-39E1-AB4D-92C9-60D408BF2158}" srcOrd="4" destOrd="0" parTransId="{0A96BEB1-7B4B-BA41-8140-6E659CD2078A}" sibTransId="{520690AC-2E25-F545-81A6-C39EC5204A16}"/>
    <dgm:cxn modelId="{F2FFC7EE-ED17-2C43-97B6-B2ACF96D4824}" type="presOf" srcId="{494B09A1-2FDC-8541-AA68-D191948EF3CE}" destId="{33FA59FB-D4FB-E242-8F8F-F4CED6427571}" srcOrd="0" destOrd="0" presId="urn:microsoft.com/office/officeart/2005/8/layout/vList3"/>
    <dgm:cxn modelId="{1B56A0F0-7BD0-2F4F-A563-F0105312A39C}" srcId="{C7C423C6-14E7-C348-BBC7-1CC4442124DB}" destId="{B8ABEAE7-C1D2-1D41-91C9-D38D2376D1FF}" srcOrd="2" destOrd="0" parTransId="{1726E221-11D8-7A4D-8A04-80546D955BD9}" sibTransId="{9010B79F-3898-1B48-AC4F-52A099CD99A2}"/>
    <dgm:cxn modelId="{174F920B-C8DE-8447-902F-B16D45C03451}" type="presParOf" srcId="{E5FD780F-FEF2-0E46-A93C-79CCF0EB068A}" destId="{6EF24286-5D05-BF4E-9A12-C76CC1E484BF}" srcOrd="0" destOrd="0" presId="urn:microsoft.com/office/officeart/2005/8/layout/vList3"/>
    <dgm:cxn modelId="{08964AC0-5AA0-F346-AD6E-3031FBEC0F2B}" type="presParOf" srcId="{6EF24286-5D05-BF4E-9A12-C76CC1E484BF}" destId="{BC992D99-D122-0D4A-88DE-BCC5996279D8}" srcOrd="0" destOrd="0" presId="urn:microsoft.com/office/officeart/2005/8/layout/vList3"/>
    <dgm:cxn modelId="{697484FC-EC8A-974E-B1D1-E937FD5919B8}" type="presParOf" srcId="{6EF24286-5D05-BF4E-9A12-C76CC1E484BF}" destId="{33FA59FB-D4FB-E242-8F8F-F4CED6427571}" srcOrd="1" destOrd="0" presId="urn:microsoft.com/office/officeart/2005/8/layout/vList3"/>
    <dgm:cxn modelId="{22A4700F-BAAA-884F-92C6-40FB618B3FED}" type="presParOf" srcId="{E5FD780F-FEF2-0E46-A93C-79CCF0EB068A}" destId="{20F65735-210C-FC46-8FB0-1977EC310963}" srcOrd="1" destOrd="0" presId="urn:microsoft.com/office/officeart/2005/8/layout/vList3"/>
    <dgm:cxn modelId="{A4B6F278-37FB-4647-92C4-44526466B34A}" type="presParOf" srcId="{E5FD780F-FEF2-0E46-A93C-79CCF0EB068A}" destId="{9D682290-14FB-974C-B6AE-73DC21BF9600}" srcOrd="2" destOrd="0" presId="urn:microsoft.com/office/officeart/2005/8/layout/vList3"/>
    <dgm:cxn modelId="{EB6B4D0F-0318-854F-ACCD-292D157E88F1}" type="presParOf" srcId="{9D682290-14FB-974C-B6AE-73DC21BF9600}" destId="{AC4559D3-A46F-F14F-9FD1-4C6678BF5A66}" srcOrd="0" destOrd="0" presId="urn:microsoft.com/office/officeart/2005/8/layout/vList3"/>
    <dgm:cxn modelId="{FD83B1AC-CD7B-E54C-AC7D-3C372D30395A}" type="presParOf" srcId="{9D682290-14FB-974C-B6AE-73DC21BF9600}" destId="{3B45F804-A0C6-FB47-83C1-FC2898977295}" srcOrd="1" destOrd="0" presId="urn:microsoft.com/office/officeart/2005/8/layout/vList3"/>
    <dgm:cxn modelId="{91F4B758-A18F-0549-B1D2-4AEA4C42398F}" type="presParOf" srcId="{E5FD780F-FEF2-0E46-A93C-79CCF0EB068A}" destId="{491AFB9F-EECD-B945-A0A3-0340D33FE95F}" srcOrd="3" destOrd="0" presId="urn:microsoft.com/office/officeart/2005/8/layout/vList3"/>
    <dgm:cxn modelId="{E5A69DB6-AD18-8D45-9414-725BD0720615}" type="presParOf" srcId="{E5FD780F-FEF2-0E46-A93C-79CCF0EB068A}" destId="{D7694822-D78E-0B4F-A95C-A1E21D6EF6EC}" srcOrd="4" destOrd="0" presId="urn:microsoft.com/office/officeart/2005/8/layout/vList3"/>
    <dgm:cxn modelId="{781D9761-FA7D-3945-B323-C823727102CF}" type="presParOf" srcId="{D7694822-D78E-0B4F-A95C-A1E21D6EF6EC}" destId="{0DD95DD8-3B5F-6646-B6BF-BC9F08925C18}" srcOrd="0" destOrd="0" presId="urn:microsoft.com/office/officeart/2005/8/layout/vList3"/>
    <dgm:cxn modelId="{98D616D8-C4CF-FE4C-9BB9-8E88297C88C8}" type="presParOf" srcId="{D7694822-D78E-0B4F-A95C-A1E21D6EF6EC}" destId="{51B8C1F1-4964-C54C-B81F-FB1548536922}" srcOrd="1" destOrd="0" presId="urn:microsoft.com/office/officeart/2005/8/layout/vList3"/>
    <dgm:cxn modelId="{A336A347-6B9C-5445-A917-279A09E30A14}" type="presParOf" srcId="{E5FD780F-FEF2-0E46-A93C-79CCF0EB068A}" destId="{F3992C14-A9F3-7545-BFF0-5877278C9B91}" srcOrd="5" destOrd="0" presId="urn:microsoft.com/office/officeart/2005/8/layout/vList3"/>
    <dgm:cxn modelId="{4F1F654E-E95C-4C4A-AD18-8F1B5B7F777C}" type="presParOf" srcId="{E5FD780F-FEF2-0E46-A93C-79CCF0EB068A}" destId="{5B46F537-8500-5845-A760-08CCAC0492F5}" srcOrd="6" destOrd="0" presId="urn:microsoft.com/office/officeart/2005/8/layout/vList3"/>
    <dgm:cxn modelId="{FF9966F5-3D3B-0F4F-BEC2-2124D7C60253}" type="presParOf" srcId="{5B46F537-8500-5845-A760-08CCAC0492F5}" destId="{1909028A-1785-D141-80EC-D034A1DD323C}" srcOrd="0" destOrd="0" presId="urn:microsoft.com/office/officeart/2005/8/layout/vList3"/>
    <dgm:cxn modelId="{AF35921D-06B0-954E-B2DD-6659A599A631}" type="presParOf" srcId="{5B46F537-8500-5845-A760-08CCAC0492F5}" destId="{9715C470-1594-9344-B227-86596D1C9C4F}" srcOrd="1" destOrd="0" presId="urn:microsoft.com/office/officeart/2005/8/layout/vList3"/>
    <dgm:cxn modelId="{C802F298-DA05-1949-B995-54AEFEB850F6}" type="presParOf" srcId="{E5FD780F-FEF2-0E46-A93C-79CCF0EB068A}" destId="{38CE6A4F-9905-D14C-A713-C969DBDF7A52}" srcOrd="7" destOrd="0" presId="urn:microsoft.com/office/officeart/2005/8/layout/vList3"/>
    <dgm:cxn modelId="{58F94194-C199-7640-B594-ADCFAAF15255}" type="presParOf" srcId="{E5FD780F-FEF2-0E46-A93C-79CCF0EB068A}" destId="{FFA60D85-8162-4944-A950-52F289ECA727}" srcOrd="8" destOrd="0" presId="urn:microsoft.com/office/officeart/2005/8/layout/vList3"/>
    <dgm:cxn modelId="{58F11B86-7324-1145-8388-F1B0A9323B26}" type="presParOf" srcId="{FFA60D85-8162-4944-A950-52F289ECA727}" destId="{7BF91D46-07B8-9842-A326-D511D133E7EA}" srcOrd="0" destOrd="0" presId="urn:microsoft.com/office/officeart/2005/8/layout/vList3"/>
    <dgm:cxn modelId="{58D61550-052F-3A4B-B304-71CC79E7F94E}" type="presParOf" srcId="{FFA60D85-8162-4944-A950-52F289ECA727}" destId="{DD0E223A-F959-904C-A926-F4FD43D5A790}"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D38C5-3B95-3442-97A2-C96352009B5A}">
      <dsp:nvSpPr>
        <dsp:cNvPr id="0" name=""/>
        <dsp:cNvSpPr/>
      </dsp:nvSpPr>
      <dsp:spPr>
        <a:xfrm>
          <a:off x="0" y="266192"/>
          <a:ext cx="10515599" cy="12852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Sensitive medical and personal information is involved</a:t>
          </a:r>
        </a:p>
        <a:p>
          <a:pPr marL="171450" lvl="1" indent="-171450" algn="l" defTabSz="755650">
            <a:lnSpc>
              <a:spcPct val="90000"/>
            </a:lnSpc>
            <a:spcBef>
              <a:spcPct val="0"/>
            </a:spcBef>
            <a:spcAft>
              <a:spcPct val="15000"/>
            </a:spcAft>
            <a:buChar char="•"/>
          </a:pPr>
          <a:r>
            <a:rPr lang="en-US" sz="1700" kern="1200" dirty="0"/>
            <a:t>Consequences for patients and healthcare providers</a:t>
          </a:r>
        </a:p>
        <a:p>
          <a:pPr marL="171450" lvl="1" indent="-171450" algn="l" defTabSz="755650">
            <a:lnSpc>
              <a:spcPct val="90000"/>
            </a:lnSpc>
            <a:spcBef>
              <a:spcPct val="0"/>
            </a:spcBef>
            <a:spcAft>
              <a:spcPct val="15000"/>
            </a:spcAft>
            <a:buChar char="•"/>
          </a:pPr>
          <a:r>
            <a:rPr lang="en-US" sz="1700" kern="1200" dirty="0"/>
            <a:t>Can lead to loss of trust in healthcare system</a:t>
          </a:r>
        </a:p>
      </dsp:txBody>
      <dsp:txXfrm>
        <a:off x="0" y="266192"/>
        <a:ext cx="10515599" cy="1285200"/>
      </dsp:txXfrm>
    </dsp:sp>
    <dsp:sp modelId="{28CE6312-39A5-B54C-971E-20C7C0DC15D2}">
      <dsp:nvSpPr>
        <dsp:cNvPr id="0" name=""/>
        <dsp:cNvSpPr/>
      </dsp:nvSpPr>
      <dsp:spPr>
        <a:xfrm>
          <a:off x="525779" y="15272"/>
          <a:ext cx="7360919" cy="50184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en-US" sz="1700" b="1" kern="1200" dirty="0"/>
            <a:t>Importance: </a:t>
          </a:r>
          <a:endParaRPr lang="en-US" sz="1700" kern="1200" dirty="0"/>
        </a:p>
      </dsp:txBody>
      <dsp:txXfrm>
        <a:off x="550277" y="39770"/>
        <a:ext cx="7311923" cy="452844"/>
      </dsp:txXfrm>
    </dsp:sp>
    <dsp:sp modelId="{2D5170D9-DF4E-1C47-8B70-BBB8FA4480E0}">
      <dsp:nvSpPr>
        <dsp:cNvPr id="0" name=""/>
        <dsp:cNvSpPr/>
      </dsp:nvSpPr>
      <dsp:spPr>
        <a:xfrm>
          <a:off x="0" y="1894112"/>
          <a:ext cx="10515599" cy="12852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Financial harm, emotional distress for patients</a:t>
          </a:r>
        </a:p>
        <a:p>
          <a:pPr marL="171450" lvl="1" indent="-171450" algn="l" defTabSz="755650">
            <a:lnSpc>
              <a:spcPct val="90000"/>
            </a:lnSpc>
            <a:spcBef>
              <a:spcPct val="0"/>
            </a:spcBef>
            <a:spcAft>
              <a:spcPct val="15000"/>
            </a:spcAft>
            <a:buChar char="•"/>
          </a:pPr>
          <a:r>
            <a:rPr lang="en-US" sz="1700" kern="1200" dirty="0"/>
            <a:t>Legal consequences, loss of revenue for healthcare providers</a:t>
          </a:r>
        </a:p>
        <a:p>
          <a:pPr marL="171450" lvl="1" indent="-171450" algn="l" defTabSz="755650">
            <a:lnSpc>
              <a:spcPct val="90000"/>
            </a:lnSpc>
            <a:spcBef>
              <a:spcPct val="0"/>
            </a:spcBef>
            <a:spcAft>
              <a:spcPct val="15000"/>
            </a:spcAft>
            <a:buChar char="•"/>
          </a:pPr>
          <a:r>
            <a:rPr lang="en-US" sz="1700" kern="1200" dirty="0"/>
            <a:t>Decreased patient trust, regulatory fines, increased costs for healthcare system</a:t>
          </a:r>
        </a:p>
      </dsp:txBody>
      <dsp:txXfrm>
        <a:off x="0" y="1894112"/>
        <a:ext cx="10515599" cy="1285200"/>
      </dsp:txXfrm>
    </dsp:sp>
    <dsp:sp modelId="{95098080-F08E-D249-92DC-27D7BBBA9C05}">
      <dsp:nvSpPr>
        <dsp:cNvPr id="0" name=""/>
        <dsp:cNvSpPr/>
      </dsp:nvSpPr>
      <dsp:spPr>
        <a:xfrm>
          <a:off x="525779" y="1643192"/>
          <a:ext cx="7360919" cy="50184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en-US" sz="1700" b="1" kern="1200" dirty="0"/>
            <a:t>Impact: </a:t>
          </a:r>
          <a:endParaRPr lang="en-US" sz="1700" kern="1200" dirty="0"/>
        </a:p>
      </dsp:txBody>
      <dsp:txXfrm>
        <a:off x="550277" y="1667690"/>
        <a:ext cx="7311923" cy="452844"/>
      </dsp:txXfrm>
    </dsp:sp>
    <dsp:sp modelId="{B4C9632B-443C-4649-BE70-24973A89B316}">
      <dsp:nvSpPr>
        <dsp:cNvPr id="0" name=""/>
        <dsp:cNvSpPr/>
      </dsp:nvSpPr>
      <dsp:spPr>
        <a:xfrm>
          <a:off x="0" y="3522032"/>
          <a:ext cx="10515599" cy="155295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Improve data security measures</a:t>
          </a:r>
        </a:p>
        <a:p>
          <a:pPr marL="171450" lvl="1" indent="-171450" algn="l" defTabSz="755650">
            <a:lnSpc>
              <a:spcPct val="90000"/>
            </a:lnSpc>
            <a:spcBef>
              <a:spcPct val="0"/>
            </a:spcBef>
            <a:spcAft>
              <a:spcPct val="15000"/>
            </a:spcAft>
            <a:buChar char="•"/>
          </a:pPr>
          <a:r>
            <a:rPr lang="en-US" sz="1700" kern="1200" dirty="0"/>
            <a:t>Analyze and compare trends in data breaches</a:t>
          </a:r>
        </a:p>
        <a:p>
          <a:pPr marL="171450" lvl="1" indent="-171450" algn="l" defTabSz="755650">
            <a:lnSpc>
              <a:spcPct val="90000"/>
            </a:lnSpc>
            <a:spcBef>
              <a:spcPct val="0"/>
            </a:spcBef>
            <a:spcAft>
              <a:spcPct val="15000"/>
            </a:spcAft>
            <a:buChar char="•"/>
          </a:pPr>
          <a:r>
            <a:rPr lang="en-US" sz="1700" kern="1200" dirty="0"/>
            <a:t>Prioritize actions to reduce risk of data breaches</a:t>
          </a:r>
        </a:p>
        <a:p>
          <a:pPr marL="171450" lvl="1" indent="-171450" algn="l" defTabSz="755650">
            <a:lnSpc>
              <a:spcPct val="90000"/>
            </a:lnSpc>
            <a:spcBef>
              <a:spcPct val="0"/>
            </a:spcBef>
            <a:spcAft>
              <a:spcPct val="15000"/>
            </a:spcAft>
            <a:buChar char="•"/>
          </a:pPr>
          <a:r>
            <a:rPr lang="en-US" sz="1700" kern="1200" dirty="0"/>
            <a:t>Protect patient privacy, maintain trust, and reduce financial and legal consequences.</a:t>
          </a:r>
        </a:p>
      </dsp:txBody>
      <dsp:txXfrm>
        <a:off x="0" y="3522032"/>
        <a:ext cx="10515599" cy="1552950"/>
      </dsp:txXfrm>
    </dsp:sp>
    <dsp:sp modelId="{E67A30F6-021D-E348-91A5-5FAA4A693307}">
      <dsp:nvSpPr>
        <dsp:cNvPr id="0" name=""/>
        <dsp:cNvSpPr/>
      </dsp:nvSpPr>
      <dsp:spPr>
        <a:xfrm>
          <a:off x="525779" y="3271112"/>
          <a:ext cx="7360919" cy="50184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en-US" sz="1700" b="1" kern="1200" dirty="0"/>
            <a:t>Goal:</a:t>
          </a:r>
          <a:endParaRPr lang="en-US" sz="1700" kern="1200" dirty="0"/>
        </a:p>
      </dsp:txBody>
      <dsp:txXfrm>
        <a:off x="550277" y="3295610"/>
        <a:ext cx="7311923"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3E35B-68B2-A147-810C-D0A4F9FECCED}">
      <dsp:nvSpPr>
        <dsp:cNvPr id="0" name=""/>
        <dsp:cNvSpPr/>
      </dsp:nvSpPr>
      <dsp:spPr>
        <a:xfrm rot="16200000">
          <a:off x="355674" y="-355674"/>
          <a:ext cx="4351338" cy="5062686"/>
        </a:xfrm>
        <a:prstGeom prst="flowChartManualOperation">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None/>
          </a:pPr>
          <a:r>
            <a:rPr lang="en-US" sz="1600" b="1" kern="1200" dirty="0"/>
            <a:t>Hacking/data breach:</a:t>
          </a:r>
          <a:endParaRPr lang="en-US" sz="1600" kern="1200" dirty="0"/>
        </a:p>
        <a:p>
          <a:pPr marL="171450" lvl="1" indent="-171450" algn="l" defTabSz="711200">
            <a:lnSpc>
              <a:spcPct val="90000"/>
            </a:lnSpc>
            <a:spcBef>
              <a:spcPct val="0"/>
            </a:spcBef>
            <a:spcAft>
              <a:spcPct val="15000"/>
            </a:spcAft>
            <a:buChar char="•"/>
          </a:pPr>
          <a:r>
            <a:rPr lang="en-US" sz="1600" kern="1200" dirty="0"/>
            <a:t>Involves unauthorized access to healthcare systems or networks.</a:t>
          </a:r>
        </a:p>
        <a:p>
          <a:pPr marL="171450" lvl="1" indent="-171450" algn="l" defTabSz="711200">
            <a:lnSpc>
              <a:spcPct val="90000"/>
            </a:lnSpc>
            <a:spcBef>
              <a:spcPct val="0"/>
            </a:spcBef>
            <a:spcAft>
              <a:spcPct val="15000"/>
            </a:spcAft>
            <a:buChar char="•"/>
          </a:pPr>
          <a:r>
            <a:rPr lang="en-US" sz="1600" kern="1200" dirty="0"/>
            <a:t>Hackers exploit vulnerabilities in software or network infrastructure to gain access.</a:t>
          </a:r>
        </a:p>
        <a:p>
          <a:pPr marL="171450" lvl="1" indent="-171450" algn="l" defTabSz="711200">
            <a:lnSpc>
              <a:spcPct val="90000"/>
            </a:lnSpc>
            <a:spcBef>
              <a:spcPct val="0"/>
            </a:spcBef>
            <a:spcAft>
              <a:spcPct val="15000"/>
            </a:spcAft>
            <a:buChar char="•"/>
          </a:pPr>
          <a:r>
            <a:rPr lang="en-US" sz="1600" kern="1200" dirty="0"/>
            <a:t>They may use techniques like phishing, malware, or brute force attacks.</a:t>
          </a:r>
        </a:p>
        <a:p>
          <a:pPr marL="171450" lvl="1" indent="-171450" algn="l" defTabSz="711200">
            <a:lnSpc>
              <a:spcPct val="90000"/>
            </a:lnSpc>
            <a:spcBef>
              <a:spcPct val="0"/>
            </a:spcBef>
            <a:spcAft>
              <a:spcPct val="15000"/>
            </a:spcAft>
            <a:buChar char="•"/>
          </a:pPr>
          <a:r>
            <a:rPr lang="en-US" sz="1600" kern="1200" dirty="0"/>
            <a:t>Hackers can steal patient records, medical history, social security numbers, or financial information.</a:t>
          </a:r>
        </a:p>
        <a:p>
          <a:pPr marL="171450" lvl="1" indent="-171450" algn="l" defTabSz="711200">
            <a:lnSpc>
              <a:spcPct val="90000"/>
            </a:lnSpc>
            <a:spcBef>
              <a:spcPct val="0"/>
            </a:spcBef>
            <a:spcAft>
              <a:spcPct val="15000"/>
            </a:spcAft>
            <a:buChar char="•"/>
          </a:pPr>
          <a:r>
            <a:rPr lang="en-US" sz="1600" kern="1200" dirty="0"/>
            <a:t>These breaches can have severe consequences, including identity theft, financial fraud, or medical fraud.</a:t>
          </a:r>
        </a:p>
      </dsp:txBody>
      <dsp:txXfrm rot="5400000">
        <a:off x="0" y="870268"/>
        <a:ext cx="5062686" cy="2610802"/>
      </dsp:txXfrm>
    </dsp:sp>
    <dsp:sp modelId="{D85527B4-1B26-A64F-9A5B-A20FB35324E5}">
      <dsp:nvSpPr>
        <dsp:cNvPr id="0" name=""/>
        <dsp:cNvSpPr/>
      </dsp:nvSpPr>
      <dsp:spPr>
        <a:xfrm rot="16200000">
          <a:off x="5803324" y="-355674"/>
          <a:ext cx="4351338" cy="5062686"/>
        </a:xfrm>
        <a:prstGeom prst="flowChartManualOperation">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0" rIns="92075" bIns="0" numCol="1" spcCol="1270" anchor="t" anchorCtr="0">
          <a:noAutofit/>
        </a:bodyPr>
        <a:lstStyle/>
        <a:p>
          <a:pPr marL="0" lvl="0" indent="0" algn="l" defTabSz="644525">
            <a:lnSpc>
              <a:spcPct val="90000"/>
            </a:lnSpc>
            <a:spcBef>
              <a:spcPct val="0"/>
            </a:spcBef>
            <a:spcAft>
              <a:spcPct val="35000"/>
            </a:spcAft>
            <a:buNone/>
          </a:pPr>
          <a:r>
            <a:rPr lang="en-US" sz="1450" b="1" kern="1200" dirty="0"/>
            <a:t>Email or loss/theft:</a:t>
          </a:r>
          <a:endParaRPr lang="en-US" sz="1450" kern="1200" dirty="0"/>
        </a:p>
        <a:p>
          <a:pPr marL="114300" lvl="1" indent="-114300" algn="l" defTabSz="644525">
            <a:lnSpc>
              <a:spcPct val="90000"/>
            </a:lnSpc>
            <a:spcBef>
              <a:spcPct val="0"/>
            </a:spcBef>
            <a:spcAft>
              <a:spcPct val="15000"/>
            </a:spcAft>
            <a:buChar char="•"/>
          </a:pPr>
          <a:r>
            <a:rPr lang="en-US" sz="1450" kern="1200" dirty="0"/>
            <a:t>Occurs when sensitive healthcare information is compromised through email communication or physical loss/theft of devices.</a:t>
          </a:r>
        </a:p>
        <a:p>
          <a:pPr marL="114300" lvl="1" indent="-114300" algn="l" defTabSz="644525">
            <a:lnSpc>
              <a:spcPct val="90000"/>
            </a:lnSpc>
            <a:spcBef>
              <a:spcPct val="0"/>
            </a:spcBef>
            <a:spcAft>
              <a:spcPct val="15000"/>
            </a:spcAft>
            <a:buChar char="•"/>
          </a:pPr>
          <a:r>
            <a:rPr lang="en-US" sz="1450" kern="1200" dirty="0"/>
            <a:t>Email breaches can happen when employees send sensitive data to the wrong recipient or fall victim to phishing scams.</a:t>
          </a:r>
        </a:p>
        <a:p>
          <a:pPr marL="114300" lvl="1" indent="-114300" algn="l" defTabSz="644525">
            <a:lnSpc>
              <a:spcPct val="90000"/>
            </a:lnSpc>
            <a:spcBef>
              <a:spcPct val="0"/>
            </a:spcBef>
            <a:spcAft>
              <a:spcPct val="15000"/>
            </a:spcAft>
            <a:buChar char="•"/>
          </a:pPr>
          <a:r>
            <a:rPr lang="en-US" sz="1450" kern="1200" dirty="0"/>
            <a:t>Physical loss/theft can involve stolen laptops, mobile devices, or physical files containing patient data.</a:t>
          </a:r>
        </a:p>
        <a:p>
          <a:pPr marL="114300" lvl="1" indent="-114300" algn="l" defTabSz="644525">
            <a:lnSpc>
              <a:spcPct val="90000"/>
            </a:lnSpc>
            <a:spcBef>
              <a:spcPct val="0"/>
            </a:spcBef>
            <a:spcAft>
              <a:spcPct val="15000"/>
            </a:spcAft>
            <a:buChar char="•"/>
          </a:pPr>
          <a:r>
            <a:rPr lang="en-US" sz="1450" kern="1200" dirty="0"/>
            <a:t>Such breaches can lead to unauthorized access to medical records, exposing patients to privacy risks.</a:t>
          </a:r>
        </a:p>
        <a:p>
          <a:pPr marL="114300" lvl="1" indent="-114300" algn="l" defTabSz="644525">
            <a:lnSpc>
              <a:spcPct val="90000"/>
            </a:lnSpc>
            <a:spcBef>
              <a:spcPct val="0"/>
            </a:spcBef>
            <a:spcAft>
              <a:spcPct val="15000"/>
            </a:spcAft>
            <a:buChar char="•"/>
          </a:pPr>
          <a:r>
            <a:rPr lang="en-US" sz="1450" kern="1200" dirty="0"/>
            <a:t>Lost or stolen devices may also result in data loss if the information is not properly encrypted or protected.</a:t>
          </a:r>
        </a:p>
      </dsp:txBody>
      <dsp:txXfrm rot="5400000">
        <a:off x="5447650" y="870268"/>
        <a:ext cx="5062686" cy="26108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58BFDC-6BDB-3E48-B6A4-03AC1500E7B0}">
      <dsp:nvSpPr>
        <dsp:cNvPr id="0" name=""/>
        <dsp:cNvSpPr/>
      </dsp:nvSpPr>
      <dsp:spPr>
        <a:xfrm>
          <a:off x="0" y="1056"/>
          <a:ext cx="11365484"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A7CF50-210E-804C-865F-DE08BEE10504}">
      <dsp:nvSpPr>
        <dsp:cNvPr id="0" name=""/>
        <dsp:cNvSpPr/>
      </dsp:nvSpPr>
      <dsp:spPr>
        <a:xfrm>
          <a:off x="0" y="1056"/>
          <a:ext cx="2273096" cy="2662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b="0" kern="1200" dirty="0"/>
            <a:t>Banner Health</a:t>
          </a:r>
        </a:p>
      </dsp:txBody>
      <dsp:txXfrm>
        <a:off x="0" y="1056"/>
        <a:ext cx="2273096" cy="2662237"/>
      </dsp:txXfrm>
    </dsp:sp>
    <dsp:sp modelId="{8C265F41-9B67-E74E-80C7-1C8C30B7FAC2}">
      <dsp:nvSpPr>
        <dsp:cNvPr id="0" name=""/>
        <dsp:cNvSpPr/>
      </dsp:nvSpPr>
      <dsp:spPr>
        <a:xfrm>
          <a:off x="2443579" y="32351"/>
          <a:ext cx="8921904" cy="625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The HHS' Office for Civil Rights has imposed a financial penalty of $1,250,000 on Banner Health for alleged HIPAA Security Rule violations.</a:t>
          </a:r>
        </a:p>
      </dsp:txBody>
      <dsp:txXfrm>
        <a:off x="2443579" y="32351"/>
        <a:ext cx="8921904" cy="625911"/>
      </dsp:txXfrm>
    </dsp:sp>
    <dsp:sp modelId="{B9F9F461-9B8F-2047-BD1A-9D530BD7B288}">
      <dsp:nvSpPr>
        <dsp:cNvPr id="0" name=""/>
        <dsp:cNvSpPr/>
      </dsp:nvSpPr>
      <dsp:spPr>
        <a:xfrm>
          <a:off x="2273096" y="658263"/>
          <a:ext cx="9092387"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1B3B5E-EAEB-CB4A-9E56-1003981A8DB8}">
      <dsp:nvSpPr>
        <dsp:cNvPr id="0" name=""/>
        <dsp:cNvSpPr/>
      </dsp:nvSpPr>
      <dsp:spPr>
        <a:xfrm>
          <a:off x="2443579" y="689559"/>
          <a:ext cx="8921904" cy="625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Banner Health, a large non-profit health system in the US, experienced a security breach in 2016, exposing the protected health information (PHI) of 2.81 million individuals.</a:t>
          </a:r>
        </a:p>
      </dsp:txBody>
      <dsp:txXfrm>
        <a:off x="2443579" y="689559"/>
        <a:ext cx="8921904" cy="625911"/>
      </dsp:txXfrm>
    </dsp:sp>
    <dsp:sp modelId="{5F5AA36E-DBEF-D541-9582-4B8CF32D974D}">
      <dsp:nvSpPr>
        <dsp:cNvPr id="0" name=""/>
        <dsp:cNvSpPr/>
      </dsp:nvSpPr>
      <dsp:spPr>
        <a:xfrm>
          <a:off x="2273096" y="1315470"/>
          <a:ext cx="9092387"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CAB00D-92A3-AA4F-820F-5116C5749D52}">
      <dsp:nvSpPr>
        <dsp:cNvPr id="0" name=""/>
        <dsp:cNvSpPr/>
      </dsp:nvSpPr>
      <dsp:spPr>
        <a:xfrm>
          <a:off x="2443579" y="1346766"/>
          <a:ext cx="8921904" cy="625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Investigators found long-term and pervasive noncompliance with the HIPAA Security Rule within Banner Health, leading to the imposition of the financial penalty.</a:t>
          </a:r>
        </a:p>
      </dsp:txBody>
      <dsp:txXfrm>
        <a:off x="2443579" y="1346766"/>
        <a:ext cx="8921904" cy="625911"/>
      </dsp:txXfrm>
    </dsp:sp>
    <dsp:sp modelId="{FFA9B8A7-0B9E-B94B-B52D-50DCC0C99439}">
      <dsp:nvSpPr>
        <dsp:cNvPr id="0" name=""/>
        <dsp:cNvSpPr/>
      </dsp:nvSpPr>
      <dsp:spPr>
        <a:xfrm>
          <a:off x="2273096" y="1972678"/>
          <a:ext cx="9092387"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CBF3D2-9806-5440-8016-AD55A4B762BB}">
      <dsp:nvSpPr>
        <dsp:cNvPr id="0" name=""/>
        <dsp:cNvSpPr/>
      </dsp:nvSpPr>
      <dsp:spPr>
        <a:xfrm>
          <a:off x="2443579" y="2003973"/>
          <a:ext cx="8921904" cy="625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Banner Health must adopt a corrective action plan, including conducting a thorough risk analysis, developing a risk management plan, and implementing policies and procedures to enhance data security and protect against unauthorized access to PHI.</a:t>
          </a:r>
        </a:p>
      </dsp:txBody>
      <dsp:txXfrm>
        <a:off x="2443579" y="2003973"/>
        <a:ext cx="8921904" cy="625911"/>
      </dsp:txXfrm>
    </dsp:sp>
    <dsp:sp modelId="{3FFB9A5D-4136-6140-9A67-605A0399DB24}">
      <dsp:nvSpPr>
        <dsp:cNvPr id="0" name=""/>
        <dsp:cNvSpPr/>
      </dsp:nvSpPr>
      <dsp:spPr>
        <a:xfrm>
          <a:off x="2273096" y="2629885"/>
          <a:ext cx="9092387"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C67112-C7F6-D846-8901-1D31D37EA208}">
      <dsp:nvSpPr>
        <dsp:cNvPr id="0" name=""/>
        <dsp:cNvSpPr/>
      </dsp:nvSpPr>
      <dsp:spPr>
        <a:xfrm>
          <a:off x="0" y="2663293"/>
          <a:ext cx="11365484"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4F42CE-A15D-814B-A1E3-E9C0A815BCC4}">
      <dsp:nvSpPr>
        <dsp:cNvPr id="0" name=""/>
        <dsp:cNvSpPr/>
      </dsp:nvSpPr>
      <dsp:spPr>
        <a:xfrm>
          <a:off x="0" y="2548444"/>
          <a:ext cx="2989939" cy="1586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b="0" i="0" kern="1200" dirty="0"/>
            <a:t>Life Hope Labs, LLC</a:t>
          </a:r>
          <a:endParaRPr lang="en-US" sz="4400" b="0" kern="1200" dirty="0"/>
        </a:p>
      </dsp:txBody>
      <dsp:txXfrm>
        <a:off x="0" y="2548444"/>
        <a:ext cx="2989939" cy="1586134"/>
      </dsp:txXfrm>
    </dsp:sp>
    <dsp:sp modelId="{A5D5B2B0-5D9D-964F-BFF4-9578AD7D1841}">
      <dsp:nvSpPr>
        <dsp:cNvPr id="0" name=""/>
        <dsp:cNvSpPr/>
      </dsp:nvSpPr>
      <dsp:spPr>
        <a:xfrm>
          <a:off x="3146769" y="2694589"/>
          <a:ext cx="8207455" cy="625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The HHS' Office for Civil Rights (OCR) has settled its first HIPAA enforcement action of 2023 with Life Hope Labs, LLC, resulting in a $16,500 penalty.</a:t>
          </a:r>
        </a:p>
      </dsp:txBody>
      <dsp:txXfrm>
        <a:off x="3146769" y="2694589"/>
        <a:ext cx="8207455" cy="625911"/>
      </dsp:txXfrm>
    </dsp:sp>
    <dsp:sp modelId="{DA5FC19B-1090-644C-B6EA-CC7441635628}">
      <dsp:nvSpPr>
        <dsp:cNvPr id="0" name=""/>
        <dsp:cNvSpPr/>
      </dsp:nvSpPr>
      <dsp:spPr>
        <a:xfrm>
          <a:off x="2989939" y="3320501"/>
          <a:ext cx="8364285"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94088F-6B17-8343-8FE8-332E44D0DA8A}">
      <dsp:nvSpPr>
        <dsp:cNvPr id="0" name=""/>
        <dsp:cNvSpPr/>
      </dsp:nvSpPr>
      <dsp:spPr>
        <a:xfrm>
          <a:off x="3146769" y="3351796"/>
          <a:ext cx="8207455" cy="625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The enforcement action highlights the importance of providing individuals and their personal representatives with timely access to their medical records as mandated by the HIPAA Right of Access.</a:t>
          </a:r>
        </a:p>
      </dsp:txBody>
      <dsp:txXfrm>
        <a:off x="3146769" y="3351796"/>
        <a:ext cx="8207455" cy="625911"/>
      </dsp:txXfrm>
    </dsp:sp>
    <dsp:sp modelId="{97E1CF2B-BF11-8A47-8357-5256E193B3D7}">
      <dsp:nvSpPr>
        <dsp:cNvPr id="0" name=""/>
        <dsp:cNvSpPr/>
      </dsp:nvSpPr>
      <dsp:spPr>
        <a:xfrm>
          <a:off x="2989939" y="3977708"/>
          <a:ext cx="8364285"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A86122-E37B-F948-BA74-C5086F8EF3DF}">
      <dsp:nvSpPr>
        <dsp:cNvPr id="0" name=""/>
        <dsp:cNvSpPr/>
      </dsp:nvSpPr>
      <dsp:spPr>
        <a:xfrm>
          <a:off x="3146769" y="4009004"/>
          <a:ext cx="8207455" cy="625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OCR's HIPAA compliance initiative has targeted organizations that failed to provide requested medical records promptly and those that charged unreasonable fees for access to records, resulting in penalties for 43 healthcare organizations.</a:t>
          </a:r>
        </a:p>
      </dsp:txBody>
      <dsp:txXfrm>
        <a:off x="3146769" y="4009004"/>
        <a:ext cx="8207455" cy="625911"/>
      </dsp:txXfrm>
    </dsp:sp>
    <dsp:sp modelId="{0ABBDF6A-8ADE-8C40-AB2B-E0A4A9603D90}">
      <dsp:nvSpPr>
        <dsp:cNvPr id="0" name=""/>
        <dsp:cNvSpPr/>
      </dsp:nvSpPr>
      <dsp:spPr>
        <a:xfrm>
          <a:off x="2989939" y="4634915"/>
          <a:ext cx="8364285"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EB73AD-C4AC-C644-8906-9BA2145A823E}">
      <dsp:nvSpPr>
        <dsp:cNvPr id="0" name=""/>
        <dsp:cNvSpPr/>
      </dsp:nvSpPr>
      <dsp:spPr>
        <a:xfrm>
          <a:off x="3146769" y="4666211"/>
          <a:ext cx="8207455" cy="625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Life Hope Labs, a diagnostic laboratory, violated the HIPAA Right of Access by delaying the provision of requested medical records for seven months. As part of the settlement, Life Hope Labs must implement a corrective action plan, including the development of written policies and employee training on HIPAA Privacy Rule compliance.</a:t>
          </a:r>
        </a:p>
      </dsp:txBody>
      <dsp:txXfrm>
        <a:off x="3146769" y="4666211"/>
        <a:ext cx="8207455" cy="625911"/>
      </dsp:txXfrm>
    </dsp:sp>
    <dsp:sp modelId="{7FA1B082-BA9B-1D46-85AA-F9D0094A1257}">
      <dsp:nvSpPr>
        <dsp:cNvPr id="0" name=""/>
        <dsp:cNvSpPr/>
      </dsp:nvSpPr>
      <dsp:spPr>
        <a:xfrm>
          <a:off x="2989939" y="5292123"/>
          <a:ext cx="8364285"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A59FB-D4FB-E242-8F8F-F4CED6427571}">
      <dsp:nvSpPr>
        <dsp:cNvPr id="0" name=""/>
        <dsp:cNvSpPr/>
      </dsp:nvSpPr>
      <dsp:spPr>
        <a:xfrm rot="10800000">
          <a:off x="2241091" y="1778"/>
          <a:ext cx="8107680" cy="795724"/>
        </a:xfrm>
        <a:prstGeom prst="homePlat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892"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Implement robust security measures</a:t>
          </a:r>
          <a:r>
            <a:rPr lang="en-US" sz="1600" kern="1200" dirty="0"/>
            <a:t>: Utilize encryption, access controls, firewalls, and secure networks to protect sensitive data from unauthorized access and cyber threats.</a:t>
          </a:r>
        </a:p>
      </dsp:txBody>
      <dsp:txXfrm rot="10800000">
        <a:off x="2440022" y="1778"/>
        <a:ext cx="7908749" cy="795724"/>
      </dsp:txXfrm>
    </dsp:sp>
    <dsp:sp modelId="{BC992D99-D122-0D4A-88DE-BCC5996279D8}">
      <dsp:nvSpPr>
        <dsp:cNvPr id="0" name=""/>
        <dsp:cNvSpPr/>
      </dsp:nvSpPr>
      <dsp:spPr>
        <a:xfrm>
          <a:off x="1442342" y="15600"/>
          <a:ext cx="795724" cy="79572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45F804-A0C6-FB47-83C1-FC2898977295}">
      <dsp:nvSpPr>
        <dsp:cNvPr id="0" name=""/>
        <dsp:cNvSpPr/>
      </dsp:nvSpPr>
      <dsp:spPr>
        <a:xfrm rot="10800000">
          <a:off x="2241091" y="1035033"/>
          <a:ext cx="8107680" cy="795724"/>
        </a:xfrm>
        <a:prstGeom prst="homePlat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892"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Conduct regular risk assessments</a:t>
          </a:r>
          <a:r>
            <a:rPr lang="en-US" sz="1600" kern="1200" dirty="0"/>
            <a:t>: Perform comprehensive evaluations of systems and processes to identify vulnerabilities, assess potential risks, and implement appropriate safeguards to mitigate data breach risks.</a:t>
          </a:r>
        </a:p>
      </dsp:txBody>
      <dsp:txXfrm rot="10800000">
        <a:off x="2440022" y="1035033"/>
        <a:ext cx="7908749" cy="795724"/>
      </dsp:txXfrm>
    </dsp:sp>
    <dsp:sp modelId="{AC4559D3-A46F-F14F-9FD1-4C6678BF5A66}">
      <dsp:nvSpPr>
        <dsp:cNvPr id="0" name=""/>
        <dsp:cNvSpPr/>
      </dsp:nvSpPr>
      <dsp:spPr>
        <a:xfrm>
          <a:off x="1469994" y="1021529"/>
          <a:ext cx="795724" cy="79572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B8C1F1-4964-C54C-B81F-FB1548536922}">
      <dsp:nvSpPr>
        <dsp:cNvPr id="0" name=""/>
        <dsp:cNvSpPr/>
      </dsp:nvSpPr>
      <dsp:spPr>
        <a:xfrm rot="10800000">
          <a:off x="2241091" y="2068287"/>
          <a:ext cx="8107680" cy="795724"/>
        </a:xfrm>
        <a:prstGeom prst="homePlat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892"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Educate and train employees</a:t>
          </a:r>
          <a:r>
            <a:rPr lang="en-US" sz="1600" kern="1200" dirty="0"/>
            <a:t>: Provide comprehensive cybersecurity training to all staff members to raise awareness about data security best practices, including strong password management, recognizing phishing attempts, and handling sensitive information securely.</a:t>
          </a:r>
        </a:p>
      </dsp:txBody>
      <dsp:txXfrm rot="10800000">
        <a:off x="2440022" y="2068287"/>
        <a:ext cx="7908749" cy="795724"/>
      </dsp:txXfrm>
    </dsp:sp>
    <dsp:sp modelId="{0DD95DD8-3B5F-6646-B6BF-BC9F08925C18}">
      <dsp:nvSpPr>
        <dsp:cNvPr id="0" name=""/>
        <dsp:cNvSpPr/>
      </dsp:nvSpPr>
      <dsp:spPr>
        <a:xfrm>
          <a:off x="1470010" y="2082109"/>
          <a:ext cx="795724" cy="79572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15C470-1594-9344-B227-86596D1C9C4F}">
      <dsp:nvSpPr>
        <dsp:cNvPr id="0" name=""/>
        <dsp:cNvSpPr/>
      </dsp:nvSpPr>
      <dsp:spPr>
        <a:xfrm rot="10800000">
          <a:off x="2241091" y="3101541"/>
          <a:ext cx="8107680" cy="795724"/>
        </a:xfrm>
        <a:prstGeom prst="homePlat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892"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Maintain strong incident response protocols</a:t>
          </a:r>
          <a:r>
            <a:rPr lang="en-US" sz="1600" kern="1200" dirty="0"/>
            <a:t>: Establish and regularly review an incident response plan that outlines clear steps to be taken in the event of a data breach, including notification procedures, containment measures, and recovery strategies.</a:t>
          </a:r>
        </a:p>
      </dsp:txBody>
      <dsp:txXfrm rot="10800000">
        <a:off x="2440022" y="3101541"/>
        <a:ext cx="7908749" cy="795724"/>
      </dsp:txXfrm>
    </dsp:sp>
    <dsp:sp modelId="{1909028A-1785-D141-80EC-D034A1DD323C}">
      <dsp:nvSpPr>
        <dsp:cNvPr id="0" name=""/>
        <dsp:cNvSpPr/>
      </dsp:nvSpPr>
      <dsp:spPr>
        <a:xfrm>
          <a:off x="1470034" y="3101541"/>
          <a:ext cx="795724" cy="795724"/>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0E223A-F959-904C-A926-F4FD43D5A790}">
      <dsp:nvSpPr>
        <dsp:cNvPr id="0" name=""/>
        <dsp:cNvSpPr/>
      </dsp:nvSpPr>
      <dsp:spPr>
        <a:xfrm rot="10800000">
          <a:off x="2241091" y="4134795"/>
          <a:ext cx="8107680" cy="795724"/>
        </a:xfrm>
        <a:prstGeom prst="homePlat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892"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Stay updated with regulations</a:t>
          </a:r>
          <a:r>
            <a:rPr lang="en-US" sz="1600" kern="1200" dirty="0"/>
            <a:t>: Stay informed about evolving data protection laws and regulations, such as HIPAA, and ensure compliance with their requirements, including timely reporting of breaches and implementing necessary security measures.</a:t>
          </a:r>
        </a:p>
      </dsp:txBody>
      <dsp:txXfrm rot="10800000">
        <a:off x="2440022" y="4134795"/>
        <a:ext cx="7908749" cy="795724"/>
      </dsp:txXfrm>
    </dsp:sp>
    <dsp:sp modelId="{7BF91D46-07B8-9842-A326-D511D133E7EA}">
      <dsp:nvSpPr>
        <dsp:cNvPr id="0" name=""/>
        <dsp:cNvSpPr/>
      </dsp:nvSpPr>
      <dsp:spPr>
        <a:xfrm>
          <a:off x="1469994" y="4136574"/>
          <a:ext cx="795724" cy="795724"/>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D01F5-08A0-9F32-0A23-0808D66942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248042-BB2E-25E5-E18E-FDF389E24E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704DDC-301A-6235-A8CD-4E193EEBA122}"/>
              </a:ext>
            </a:extLst>
          </p:cNvPr>
          <p:cNvSpPr>
            <a:spLocks noGrp="1"/>
          </p:cNvSpPr>
          <p:nvPr>
            <p:ph type="dt" sz="half" idx="10"/>
          </p:nvPr>
        </p:nvSpPr>
        <p:spPr/>
        <p:txBody>
          <a:bodyPr/>
          <a:lstStyle/>
          <a:p>
            <a:fld id="{92742587-BA10-4A47-AFD5-D3F2D9338B9A}" type="datetimeFigureOut">
              <a:rPr lang="en-US" smtClean="0"/>
              <a:t>7/2/24</a:t>
            </a:fld>
            <a:endParaRPr lang="en-US" dirty="0"/>
          </a:p>
        </p:txBody>
      </p:sp>
      <p:sp>
        <p:nvSpPr>
          <p:cNvPr id="5" name="Footer Placeholder 4">
            <a:extLst>
              <a:ext uri="{FF2B5EF4-FFF2-40B4-BE49-F238E27FC236}">
                <a16:creationId xmlns:a16="http://schemas.microsoft.com/office/drawing/2014/main" id="{B564B36E-86CF-0E23-89E0-6950E1812EA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1A26BC7-471D-3882-E39A-D99E7ABFDF1D}"/>
              </a:ext>
            </a:extLst>
          </p:cNvPr>
          <p:cNvSpPr>
            <a:spLocks noGrp="1"/>
          </p:cNvSpPr>
          <p:nvPr>
            <p:ph type="sldNum" sz="quarter" idx="12"/>
          </p:nvPr>
        </p:nvSpPr>
        <p:spPr/>
        <p:txBody>
          <a:bodyPr/>
          <a:lstStyle/>
          <a:p>
            <a:fld id="{DE0F8EC0-2474-2A43-BE3D-2CA28FFA5B0D}" type="slidenum">
              <a:rPr lang="en-US" smtClean="0"/>
              <a:t>‹#›</a:t>
            </a:fld>
            <a:endParaRPr lang="en-US" dirty="0"/>
          </a:p>
        </p:txBody>
      </p:sp>
    </p:spTree>
    <p:extLst>
      <p:ext uri="{BB962C8B-B14F-4D97-AF65-F5344CB8AC3E}">
        <p14:creationId xmlns:p14="http://schemas.microsoft.com/office/powerpoint/2010/main" val="194483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A0903-DE88-15DE-D188-AB0F9B7ED0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E3113E-3D93-44C8-FCD0-30611B802C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3A1C9-B09A-E712-BC65-E4C2FD7FDC07}"/>
              </a:ext>
            </a:extLst>
          </p:cNvPr>
          <p:cNvSpPr>
            <a:spLocks noGrp="1"/>
          </p:cNvSpPr>
          <p:nvPr>
            <p:ph type="dt" sz="half" idx="10"/>
          </p:nvPr>
        </p:nvSpPr>
        <p:spPr/>
        <p:txBody>
          <a:bodyPr/>
          <a:lstStyle/>
          <a:p>
            <a:fld id="{92742587-BA10-4A47-AFD5-D3F2D9338B9A}" type="datetimeFigureOut">
              <a:rPr lang="en-US" smtClean="0"/>
              <a:t>7/2/24</a:t>
            </a:fld>
            <a:endParaRPr lang="en-US" dirty="0"/>
          </a:p>
        </p:txBody>
      </p:sp>
      <p:sp>
        <p:nvSpPr>
          <p:cNvPr id="5" name="Footer Placeholder 4">
            <a:extLst>
              <a:ext uri="{FF2B5EF4-FFF2-40B4-BE49-F238E27FC236}">
                <a16:creationId xmlns:a16="http://schemas.microsoft.com/office/drawing/2014/main" id="{924F8355-91C3-F008-4F97-BA50B78331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D3B9D-0AE7-8B1D-F5FF-8C485B76F3D1}"/>
              </a:ext>
            </a:extLst>
          </p:cNvPr>
          <p:cNvSpPr>
            <a:spLocks noGrp="1"/>
          </p:cNvSpPr>
          <p:nvPr>
            <p:ph type="sldNum" sz="quarter" idx="12"/>
          </p:nvPr>
        </p:nvSpPr>
        <p:spPr/>
        <p:txBody>
          <a:bodyPr/>
          <a:lstStyle/>
          <a:p>
            <a:fld id="{DE0F8EC0-2474-2A43-BE3D-2CA28FFA5B0D}" type="slidenum">
              <a:rPr lang="en-US" smtClean="0"/>
              <a:t>‹#›</a:t>
            </a:fld>
            <a:endParaRPr lang="en-US" dirty="0"/>
          </a:p>
        </p:txBody>
      </p:sp>
    </p:spTree>
    <p:extLst>
      <p:ext uri="{BB962C8B-B14F-4D97-AF65-F5344CB8AC3E}">
        <p14:creationId xmlns:p14="http://schemas.microsoft.com/office/powerpoint/2010/main" val="2897012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B85F1A-4AF4-D38C-0BA1-1C2CE7CDBA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800D22-ED0B-24E1-4EDF-91A1BCE86D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161E25-17CC-F339-7C00-1A6780943288}"/>
              </a:ext>
            </a:extLst>
          </p:cNvPr>
          <p:cNvSpPr>
            <a:spLocks noGrp="1"/>
          </p:cNvSpPr>
          <p:nvPr>
            <p:ph type="dt" sz="half" idx="10"/>
          </p:nvPr>
        </p:nvSpPr>
        <p:spPr/>
        <p:txBody>
          <a:bodyPr/>
          <a:lstStyle/>
          <a:p>
            <a:fld id="{92742587-BA10-4A47-AFD5-D3F2D9338B9A}" type="datetimeFigureOut">
              <a:rPr lang="en-US" smtClean="0"/>
              <a:t>7/2/24</a:t>
            </a:fld>
            <a:endParaRPr lang="en-US" dirty="0"/>
          </a:p>
        </p:txBody>
      </p:sp>
      <p:sp>
        <p:nvSpPr>
          <p:cNvPr id="5" name="Footer Placeholder 4">
            <a:extLst>
              <a:ext uri="{FF2B5EF4-FFF2-40B4-BE49-F238E27FC236}">
                <a16:creationId xmlns:a16="http://schemas.microsoft.com/office/drawing/2014/main" id="{30224B73-1635-58E3-BC37-CAB12F4F858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23E9360-054B-38B6-47BD-878B3A7B3FFA}"/>
              </a:ext>
            </a:extLst>
          </p:cNvPr>
          <p:cNvSpPr>
            <a:spLocks noGrp="1"/>
          </p:cNvSpPr>
          <p:nvPr>
            <p:ph type="sldNum" sz="quarter" idx="12"/>
          </p:nvPr>
        </p:nvSpPr>
        <p:spPr/>
        <p:txBody>
          <a:bodyPr/>
          <a:lstStyle/>
          <a:p>
            <a:fld id="{DE0F8EC0-2474-2A43-BE3D-2CA28FFA5B0D}" type="slidenum">
              <a:rPr lang="en-US" smtClean="0"/>
              <a:t>‹#›</a:t>
            </a:fld>
            <a:endParaRPr lang="en-US" dirty="0"/>
          </a:p>
        </p:txBody>
      </p:sp>
    </p:spTree>
    <p:extLst>
      <p:ext uri="{BB962C8B-B14F-4D97-AF65-F5344CB8AC3E}">
        <p14:creationId xmlns:p14="http://schemas.microsoft.com/office/powerpoint/2010/main" val="4277787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69E7-BD63-85B2-D2B9-E6323E6087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2D788F-4C8D-8F84-32A4-73DE8DD505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3A1B40-27E8-2B32-CA99-3FDA20778585}"/>
              </a:ext>
            </a:extLst>
          </p:cNvPr>
          <p:cNvSpPr>
            <a:spLocks noGrp="1"/>
          </p:cNvSpPr>
          <p:nvPr>
            <p:ph type="dt" sz="half" idx="10"/>
          </p:nvPr>
        </p:nvSpPr>
        <p:spPr/>
        <p:txBody>
          <a:bodyPr/>
          <a:lstStyle/>
          <a:p>
            <a:fld id="{92742587-BA10-4A47-AFD5-D3F2D9338B9A}" type="datetimeFigureOut">
              <a:rPr lang="en-US" smtClean="0"/>
              <a:t>7/2/24</a:t>
            </a:fld>
            <a:endParaRPr lang="en-US" dirty="0"/>
          </a:p>
        </p:txBody>
      </p:sp>
      <p:sp>
        <p:nvSpPr>
          <p:cNvPr id="5" name="Footer Placeholder 4">
            <a:extLst>
              <a:ext uri="{FF2B5EF4-FFF2-40B4-BE49-F238E27FC236}">
                <a16:creationId xmlns:a16="http://schemas.microsoft.com/office/drawing/2014/main" id="{AB359B70-E05B-8CCD-5EDF-998378F5D7B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1CF4A41-3946-EC2F-6231-827A65DC69DA}"/>
              </a:ext>
            </a:extLst>
          </p:cNvPr>
          <p:cNvSpPr>
            <a:spLocks noGrp="1"/>
          </p:cNvSpPr>
          <p:nvPr>
            <p:ph type="sldNum" sz="quarter" idx="12"/>
          </p:nvPr>
        </p:nvSpPr>
        <p:spPr/>
        <p:txBody>
          <a:bodyPr/>
          <a:lstStyle/>
          <a:p>
            <a:fld id="{DE0F8EC0-2474-2A43-BE3D-2CA28FFA5B0D}" type="slidenum">
              <a:rPr lang="en-US" smtClean="0"/>
              <a:t>‹#›</a:t>
            </a:fld>
            <a:endParaRPr lang="en-US" dirty="0"/>
          </a:p>
        </p:txBody>
      </p:sp>
    </p:spTree>
    <p:extLst>
      <p:ext uri="{BB962C8B-B14F-4D97-AF65-F5344CB8AC3E}">
        <p14:creationId xmlns:p14="http://schemas.microsoft.com/office/powerpoint/2010/main" val="2467076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E9A9F-B310-3B7D-3AC3-E75AA126AD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5547B6-BA39-3CB9-9A8B-79940CD828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FB6341-8450-FE79-21A2-6CCF44AC894C}"/>
              </a:ext>
            </a:extLst>
          </p:cNvPr>
          <p:cNvSpPr>
            <a:spLocks noGrp="1"/>
          </p:cNvSpPr>
          <p:nvPr>
            <p:ph type="dt" sz="half" idx="10"/>
          </p:nvPr>
        </p:nvSpPr>
        <p:spPr/>
        <p:txBody>
          <a:bodyPr/>
          <a:lstStyle/>
          <a:p>
            <a:fld id="{92742587-BA10-4A47-AFD5-D3F2D9338B9A}" type="datetimeFigureOut">
              <a:rPr lang="en-US" smtClean="0"/>
              <a:t>7/2/24</a:t>
            </a:fld>
            <a:endParaRPr lang="en-US" dirty="0"/>
          </a:p>
        </p:txBody>
      </p:sp>
      <p:sp>
        <p:nvSpPr>
          <p:cNvPr id="5" name="Footer Placeholder 4">
            <a:extLst>
              <a:ext uri="{FF2B5EF4-FFF2-40B4-BE49-F238E27FC236}">
                <a16:creationId xmlns:a16="http://schemas.microsoft.com/office/drawing/2014/main" id="{B4222C90-2B24-D5E4-1714-298DC99F5E0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C31DB34-B884-F5C4-2672-F619C2B8346E}"/>
              </a:ext>
            </a:extLst>
          </p:cNvPr>
          <p:cNvSpPr>
            <a:spLocks noGrp="1"/>
          </p:cNvSpPr>
          <p:nvPr>
            <p:ph type="sldNum" sz="quarter" idx="12"/>
          </p:nvPr>
        </p:nvSpPr>
        <p:spPr/>
        <p:txBody>
          <a:bodyPr/>
          <a:lstStyle/>
          <a:p>
            <a:fld id="{DE0F8EC0-2474-2A43-BE3D-2CA28FFA5B0D}" type="slidenum">
              <a:rPr lang="en-US" smtClean="0"/>
              <a:t>‹#›</a:t>
            </a:fld>
            <a:endParaRPr lang="en-US" dirty="0"/>
          </a:p>
        </p:txBody>
      </p:sp>
    </p:spTree>
    <p:extLst>
      <p:ext uri="{BB962C8B-B14F-4D97-AF65-F5344CB8AC3E}">
        <p14:creationId xmlns:p14="http://schemas.microsoft.com/office/powerpoint/2010/main" val="2712203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995CC-58DF-EEC1-2167-14802F1078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F754CC-39D2-C580-5474-A51ABEBB08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F2AC0A-D230-82FB-BE9E-9E30360839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EF8B85-2AF4-710A-86E4-7F269098EDB9}"/>
              </a:ext>
            </a:extLst>
          </p:cNvPr>
          <p:cNvSpPr>
            <a:spLocks noGrp="1"/>
          </p:cNvSpPr>
          <p:nvPr>
            <p:ph type="dt" sz="half" idx="10"/>
          </p:nvPr>
        </p:nvSpPr>
        <p:spPr/>
        <p:txBody>
          <a:bodyPr/>
          <a:lstStyle/>
          <a:p>
            <a:fld id="{92742587-BA10-4A47-AFD5-D3F2D9338B9A}" type="datetimeFigureOut">
              <a:rPr lang="en-US" smtClean="0"/>
              <a:t>7/2/24</a:t>
            </a:fld>
            <a:endParaRPr lang="en-US" dirty="0"/>
          </a:p>
        </p:txBody>
      </p:sp>
      <p:sp>
        <p:nvSpPr>
          <p:cNvPr id="6" name="Footer Placeholder 5">
            <a:extLst>
              <a:ext uri="{FF2B5EF4-FFF2-40B4-BE49-F238E27FC236}">
                <a16:creationId xmlns:a16="http://schemas.microsoft.com/office/drawing/2014/main" id="{2941DD5D-55D2-1E95-D782-B2BE5EBD08E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CA5D114-20CD-25A9-4493-A83B757B07EB}"/>
              </a:ext>
            </a:extLst>
          </p:cNvPr>
          <p:cNvSpPr>
            <a:spLocks noGrp="1"/>
          </p:cNvSpPr>
          <p:nvPr>
            <p:ph type="sldNum" sz="quarter" idx="12"/>
          </p:nvPr>
        </p:nvSpPr>
        <p:spPr/>
        <p:txBody>
          <a:bodyPr/>
          <a:lstStyle/>
          <a:p>
            <a:fld id="{DE0F8EC0-2474-2A43-BE3D-2CA28FFA5B0D}" type="slidenum">
              <a:rPr lang="en-US" smtClean="0"/>
              <a:t>‹#›</a:t>
            </a:fld>
            <a:endParaRPr lang="en-US" dirty="0"/>
          </a:p>
        </p:txBody>
      </p:sp>
    </p:spTree>
    <p:extLst>
      <p:ext uri="{BB962C8B-B14F-4D97-AF65-F5344CB8AC3E}">
        <p14:creationId xmlns:p14="http://schemas.microsoft.com/office/powerpoint/2010/main" val="79438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31B58-DE65-ADF2-48FB-A17287D13F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44CD89-4403-C351-99A7-7D6469D80D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36D178-4CAD-ADA5-ECB7-173177B2EB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1145D5-0E15-9388-C0A4-83F2C88280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196077-7FF0-A7D8-4F2C-751AEE9E75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569BB3-03F7-EE86-7ECA-147CEC713382}"/>
              </a:ext>
            </a:extLst>
          </p:cNvPr>
          <p:cNvSpPr>
            <a:spLocks noGrp="1"/>
          </p:cNvSpPr>
          <p:nvPr>
            <p:ph type="dt" sz="half" idx="10"/>
          </p:nvPr>
        </p:nvSpPr>
        <p:spPr/>
        <p:txBody>
          <a:bodyPr/>
          <a:lstStyle/>
          <a:p>
            <a:fld id="{92742587-BA10-4A47-AFD5-D3F2D9338B9A}" type="datetimeFigureOut">
              <a:rPr lang="en-US" smtClean="0"/>
              <a:t>7/2/24</a:t>
            </a:fld>
            <a:endParaRPr lang="en-US" dirty="0"/>
          </a:p>
        </p:txBody>
      </p:sp>
      <p:sp>
        <p:nvSpPr>
          <p:cNvPr id="8" name="Footer Placeholder 7">
            <a:extLst>
              <a:ext uri="{FF2B5EF4-FFF2-40B4-BE49-F238E27FC236}">
                <a16:creationId xmlns:a16="http://schemas.microsoft.com/office/drawing/2014/main" id="{89F86963-2300-4C1B-B4A3-2A2FA2CAEA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E7A5603-BF07-51F5-63A2-AB65C099503E}"/>
              </a:ext>
            </a:extLst>
          </p:cNvPr>
          <p:cNvSpPr>
            <a:spLocks noGrp="1"/>
          </p:cNvSpPr>
          <p:nvPr>
            <p:ph type="sldNum" sz="quarter" idx="12"/>
          </p:nvPr>
        </p:nvSpPr>
        <p:spPr/>
        <p:txBody>
          <a:bodyPr/>
          <a:lstStyle/>
          <a:p>
            <a:fld id="{DE0F8EC0-2474-2A43-BE3D-2CA28FFA5B0D}" type="slidenum">
              <a:rPr lang="en-US" smtClean="0"/>
              <a:t>‹#›</a:t>
            </a:fld>
            <a:endParaRPr lang="en-US" dirty="0"/>
          </a:p>
        </p:txBody>
      </p:sp>
    </p:spTree>
    <p:extLst>
      <p:ext uri="{BB962C8B-B14F-4D97-AF65-F5344CB8AC3E}">
        <p14:creationId xmlns:p14="http://schemas.microsoft.com/office/powerpoint/2010/main" val="3823429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C36E4-3FA5-78AB-AE2F-A8B226F3C6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7C5B86-75EB-0696-10F4-207C22D23295}"/>
              </a:ext>
            </a:extLst>
          </p:cNvPr>
          <p:cNvSpPr>
            <a:spLocks noGrp="1"/>
          </p:cNvSpPr>
          <p:nvPr>
            <p:ph type="dt" sz="half" idx="10"/>
          </p:nvPr>
        </p:nvSpPr>
        <p:spPr/>
        <p:txBody>
          <a:bodyPr/>
          <a:lstStyle/>
          <a:p>
            <a:fld id="{92742587-BA10-4A47-AFD5-D3F2D9338B9A}" type="datetimeFigureOut">
              <a:rPr lang="en-US" smtClean="0"/>
              <a:t>7/2/24</a:t>
            </a:fld>
            <a:endParaRPr lang="en-US" dirty="0"/>
          </a:p>
        </p:txBody>
      </p:sp>
      <p:sp>
        <p:nvSpPr>
          <p:cNvPr id="4" name="Footer Placeholder 3">
            <a:extLst>
              <a:ext uri="{FF2B5EF4-FFF2-40B4-BE49-F238E27FC236}">
                <a16:creationId xmlns:a16="http://schemas.microsoft.com/office/drawing/2014/main" id="{4CE14F9F-BB62-2F83-B700-026A065AC96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B379E19-977F-F72B-036C-4F1E5FF10573}"/>
              </a:ext>
            </a:extLst>
          </p:cNvPr>
          <p:cNvSpPr>
            <a:spLocks noGrp="1"/>
          </p:cNvSpPr>
          <p:nvPr>
            <p:ph type="sldNum" sz="quarter" idx="12"/>
          </p:nvPr>
        </p:nvSpPr>
        <p:spPr/>
        <p:txBody>
          <a:bodyPr/>
          <a:lstStyle/>
          <a:p>
            <a:fld id="{DE0F8EC0-2474-2A43-BE3D-2CA28FFA5B0D}" type="slidenum">
              <a:rPr lang="en-US" smtClean="0"/>
              <a:t>‹#›</a:t>
            </a:fld>
            <a:endParaRPr lang="en-US" dirty="0"/>
          </a:p>
        </p:txBody>
      </p:sp>
    </p:spTree>
    <p:extLst>
      <p:ext uri="{BB962C8B-B14F-4D97-AF65-F5344CB8AC3E}">
        <p14:creationId xmlns:p14="http://schemas.microsoft.com/office/powerpoint/2010/main" val="1768732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DA94C5-CE4F-F78E-ECD7-648954A26AB5}"/>
              </a:ext>
            </a:extLst>
          </p:cNvPr>
          <p:cNvSpPr>
            <a:spLocks noGrp="1"/>
          </p:cNvSpPr>
          <p:nvPr>
            <p:ph type="dt" sz="half" idx="10"/>
          </p:nvPr>
        </p:nvSpPr>
        <p:spPr/>
        <p:txBody>
          <a:bodyPr/>
          <a:lstStyle/>
          <a:p>
            <a:fld id="{92742587-BA10-4A47-AFD5-D3F2D9338B9A}" type="datetimeFigureOut">
              <a:rPr lang="en-US" smtClean="0"/>
              <a:t>7/2/24</a:t>
            </a:fld>
            <a:endParaRPr lang="en-US" dirty="0"/>
          </a:p>
        </p:txBody>
      </p:sp>
      <p:sp>
        <p:nvSpPr>
          <p:cNvPr id="3" name="Footer Placeholder 2">
            <a:extLst>
              <a:ext uri="{FF2B5EF4-FFF2-40B4-BE49-F238E27FC236}">
                <a16:creationId xmlns:a16="http://schemas.microsoft.com/office/drawing/2014/main" id="{9210AF9F-7D11-6B80-BBAF-613CA5F58E7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FB3A5C9-9290-D88F-592A-0FE51C8F1B5B}"/>
              </a:ext>
            </a:extLst>
          </p:cNvPr>
          <p:cNvSpPr>
            <a:spLocks noGrp="1"/>
          </p:cNvSpPr>
          <p:nvPr>
            <p:ph type="sldNum" sz="quarter" idx="12"/>
          </p:nvPr>
        </p:nvSpPr>
        <p:spPr/>
        <p:txBody>
          <a:bodyPr/>
          <a:lstStyle/>
          <a:p>
            <a:fld id="{DE0F8EC0-2474-2A43-BE3D-2CA28FFA5B0D}" type="slidenum">
              <a:rPr lang="en-US" smtClean="0"/>
              <a:t>‹#›</a:t>
            </a:fld>
            <a:endParaRPr lang="en-US" dirty="0"/>
          </a:p>
        </p:txBody>
      </p:sp>
    </p:spTree>
    <p:extLst>
      <p:ext uri="{BB962C8B-B14F-4D97-AF65-F5344CB8AC3E}">
        <p14:creationId xmlns:p14="http://schemas.microsoft.com/office/powerpoint/2010/main" val="1566037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A53C1-6B97-5803-5727-D2E8D32A72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4E3698-5817-C3F7-67B0-D5287AF2FA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92ABC5-D101-8EF7-EF1E-BFCB615289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18631E-91A1-72D9-28D3-9668A8E8886C}"/>
              </a:ext>
            </a:extLst>
          </p:cNvPr>
          <p:cNvSpPr>
            <a:spLocks noGrp="1"/>
          </p:cNvSpPr>
          <p:nvPr>
            <p:ph type="dt" sz="half" idx="10"/>
          </p:nvPr>
        </p:nvSpPr>
        <p:spPr/>
        <p:txBody>
          <a:bodyPr/>
          <a:lstStyle/>
          <a:p>
            <a:fld id="{92742587-BA10-4A47-AFD5-D3F2D9338B9A}" type="datetimeFigureOut">
              <a:rPr lang="en-US" smtClean="0"/>
              <a:t>7/2/24</a:t>
            </a:fld>
            <a:endParaRPr lang="en-US" dirty="0"/>
          </a:p>
        </p:txBody>
      </p:sp>
      <p:sp>
        <p:nvSpPr>
          <p:cNvPr id="6" name="Footer Placeholder 5">
            <a:extLst>
              <a:ext uri="{FF2B5EF4-FFF2-40B4-BE49-F238E27FC236}">
                <a16:creationId xmlns:a16="http://schemas.microsoft.com/office/drawing/2014/main" id="{B746478A-7A52-73DB-F83C-0CA9CB402BD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11FB838-8219-8D81-C2B0-997C88470E3D}"/>
              </a:ext>
            </a:extLst>
          </p:cNvPr>
          <p:cNvSpPr>
            <a:spLocks noGrp="1"/>
          </p:cNvSpPr>
          <p:nvPr>
            <p:ph type="sldNum" sz="quarter" idx="12"/>
          </p:nvPr>
        </p:nvSpPr>
        <p:spPr/>
        <p:txBody>
          <a:bodyPr/>
          <a:lstStyle/>
          <a:p>
            <a:fld id="{DE0F8EC0-2474-2A43-BE3D-2CA28FFA5B0D}" type="slidenum">
              <a:rPr lang="en-US" smtClean="0"/>
              <a:t>‹#›</a:t>
            </a:fld>
            <a:endParaRPr lang="en-US" dirty="0"/>
          </a:p>
        </p:txBody>
      </p:sp>
    </p:spTree>
    <p:extLst>
      <p:ext uri="{BB962C8B-B14F-4D97-AF65-F5344CB8AC3E}">
        <p14:creationId xmlns:p14="http://schemas.microsoft.com/office/powerpoint/2010/main" val="1378574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BC88-828A-A5B4-4997-95BC3B5C0A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DC51D9-8A21-F590-6A43-E890148D60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EAE2A67-A2D7-B22B-68D8-2C843A4ECE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B7E736-47D1-075B-6F3D-5B50C80B27B0}"/>
              </a:ext>
            </a:extLst>
          </p:cNvPr>
          <p:cNvSpPr>
            <a:spLocks noGrp="1"/>
          </p:cNvSpPr>
          <p:nvPr>
            <p:ph type="dt" sz="half" idx="10"/>
          </p:nvPr>
        </p:nvSpPr>
        <p:spPr/>
        <p:txBody>
          <a:bodyPr/>
          <a:lstStyle/>
          <a:p>
            <a:fld id="{92742587-BA10-4A47-AFD5-D3F2D9338B9A}" type="datetimeFigureOut">
              <a:rPr lang="en-US" smtClean="0"/>
              <a:t>7/2/24</a:t>
            </a:fld>
            <a:endParaRPr lang="en-US" dirty="0"/>
          </a:p>
        </p:txBody>
      </p:sp>
      <p:sp>
        <p:nvSpPr>
          <p:cNvPr id="6" name="Footer Placeholder 5">
            <a:extLst>
              <a:ext uri="{FF2B5EF4-FFF2-40B4-BE49-F238E27FC236}">
                <a16:creationId xmlns:a16="http://schemas.microsoft.com/office/drawing/2014/main" id="{E77372D6-16D1-0E01-B2EE-F3E2F8B5E46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B3339D-F3C2-8C04-4452-7B24905C903B}"/>
              </a:ext>
            </a:extLst>
          </p:cNvPr>
          <p:cNvSpPr>
            <a:spLocks noGrp="1"/>
          </p:cNvSpPr>
          <p:nvPr>
            <p:ph type="sldNum" sz="quarter" idx="12"/>
          </p:nvPr>
        </p:nvSpPr>
        <p:spPr/>
        <p:txBody>
          <a:bodyPr/>
          <a:lstStyle/>
          <a:p>
            <a:fld id="{DE0F8EC0-2474-2A43-BE3D-2CA28FFA5B0D}" type="slidenum">
              <a:rPr lang="en-US" smtClean="0"/>
              <a:t>‹#›</a:t>
            </a:fld>
            <a:endParaRPr lang="en-US" dirty="0"/>
          </a:p>
        </p:txBody>
      </p:sp>
    </p:spTree>
    <p:extLst>
      <p:ext uri="{BB962C8B-B14F-4D97-AF65-F5344CB8AC3E}">
        <p14:creationId xmlns:p14="http://schemas.microsoft.com/office/powerpoint/2010/main" val="1862743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8E9110-33DD-61C0-2614-95B34B366D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517D9F-0C61-A07C-0F3A-20BA56A2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6D848C-6DA8-07E7-FC58-98435A62ED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742587-BA10-4A47-AFD5-D3F2D9338B9A}" type="datetimeFigureOut">
              <a:rPr lang="en-US" smtClean="0"/>
              <a:t>7/2/24</a:t>
            </a:fld>
            <a:endParaRPr lang="en-US" dirty="0"/>
          </a:p>
        </p:txBody>
      </p:sp>
      <p:sp>
        <p:nvSpPr>
          <p:cNvPr id="5" name="Footer Placeholder 4">
            <a:extLst>
              <a:ext uri="{FF2B5EF4-FFF2-40B4-BE49-F238E27FC236}">
                <a16:creationId xmlns:a16="http://schemas.microsoft.com/office/drawing/2014/main" id="{D0F207DB-7E39-9145-340B-51DA503EE0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548B4DB-F753-C265-05BC-25782D997B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0F8EC0-2474-2A43-BE3D-2CA28FFA5B0D}" type="slidenum">
              <a:rPr lang="en-US" smtClean="0"/>
              <a:t>‹#›</a:t>
            </a:fld>
            <a:endParaRPr lang="en-US" dirty="0"/>
          </a:p>
        </p:txBody>
      </p:sp>
    </p:spTree>
    <p:extLst>
      <p:ext uri="{BB962C8B-B14F-4D97-AF65-F5344CB8AC3E}">
        <p14:creationId xmlns:p14="http://schemas.microsoft.com/office/powerpoint/2010/main" val="3539934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diagramLayout" Target="../diagrams/layout3.xml"/><Relationship Id="rId7" Type="http://schemas.openxmlformats.org/officeDocument/2006/relationships/image" Target="../media/image1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8" Type="http://schemas.microsoft.com/office/2007/relationships/diagramDrawing" Target="../diagrams/drawing4.xml"/><Relationship Id="rId3" Type="http://schemas.microsoft.com/office/2007/relationships/hdphoto" Target="../media/hdphoto6.wdp"/><Relationship Id="rId7" Type="http://schemas.openxmlformats.org/officeDocument/2006/relationships/diagramColors" Target="../diagrams/colors4.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microsoft.com/office/2007/relationships/hdphoto" Target="../media/hdphoto7.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microsoft.com/office/2007/relationships/hdphoto" Target="../media/hdphoto3.wdp"/><Relationship Id="rId4" Type="http://schemas.openxmlformats.org/officeDocument/2006/relationships/diagramQuickStyle" Target="../diagrams/quickStyle2.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pic>
        <p:nvPicPr>
          <p:cNvPr id="9" name="Picture 8" descr="A person in a hoodie holding a computer&#10;&#10;Description automatically generated with medium confidence">
            <a:extLst>
              <a:ext uri="{FF2B5EF4-FFF2-40B4-BE49-F238E27FC236}">
                <a16:creationId xmlns:a16="http://schemas.microsoft.com/office/drawing/2014/main" id="{4040CDA0-4E8D-AFA0-0BDB-49F56A27CF28}"/>
              </a:ext>
            </a:extLst>
          </p:cNvPr>
          <p:cNvPicPr>
            <a:picLocks noChangeAspect="1"/>
          </p:cNvPicPr>
          <p:nvPr/>
        </p:nvPicPr>
        <p:blipFill rotWithShape="1">
          <a:blip r:embed="rId2">
            <a:alphaModFix amt="60000"/>
          </a:blip>
          <a:srcRect t="14664" r="-1" b="2985"/>
          <a:stretch/>
        </p:blipFill>
        <p:spPr>
          <a:xfrm>
            <a:off x="187388" y="282272"/>
            <a:ext cx="11824481" cy="6499784"/>
          </a:xfrm>
          <a:prstGeom prst="rect">
            <a:avLst/>
          </a:prstGeom>
        </p:spPr>
      </p:pic>
      <p:sp>
        <p:nvSpPr>
          <p:cNvPr id="2" name="Title 1">
            <a:extLst>
              <a:ext uri="{FF2B5EF4-FFF2-40B4-BE49-F238E27FC236}">
                <a16:creationId xmlns:a16="http://schemas.microsoft.com/office/drawing/2014/main" id="{9FF4BEB9-9074-4042-9782-7E646AA74CA3}"/>
              </a:ext>
            </a:extLst>
          </p:cNvPr>
          <p:cNvSpPr>
            <a:spLocks noGrp="1"/>
          </p:cNvSpPr>
          <p:nvPr>
            <p:ph type="ctrTitle"/>
          </p:nvPr>
        </p:nvSpPr>
        <p:spPr>
          <a:xfrm>
            <a:off x="1196653" y="2320421"/>
            <a:ext cx="9795637" cy="2217158"/>
          </a:xfrm>
        </p:spPr>
        <p:txBody>
          <a:bodyPr>
            <a:normAutofit fontScale="90000"/>
          </a:bodyPr>
          <a:lstStyle/>
          <a:p>
            <a:r>
              <a:rPr lang="en-US" sz="3200" dirty="0">
                <a:solidFill>
                  <a:srgbClr val="FFFFFF"/>
                </a:solidFill>
                <a:latin typeface="Open Sans" panose="020B0606030504020204" pitchFamily="34" charset="0"/>
                <a:ea typeface="Open Sans" panose="020B0606030504020204" pitchFamily="34" charset="0"/>
                <a:cs typeface="Open Sans" panose="020B0606030504020204" pitchFamily="34" charset="0"/>
              </a:rPr>
              <a:t>D A T A  P R O J E C T</a:t>
            </a:r>
            <a:br>
              <a:rPr lang="en-US" sz="3200" dirty="0">
                <a:solidFill>
                  <a:srgbClr val="FFFFFF"/>
                </a:solidFill>
                <a:latin typeface="Open Sans" panose="020B0606030504020204" pitchFamily="34" charset="0"/>
                <a:ea typeface="Open Sans" panose="020B0606030504020204" pitchFamily="34" charset="0"/>
                <a:cs typeface="Open Sans" panose="020B0606030504020204" pitchFamily="34" charset="0"/>
              </a:rPr>
            </a:br>
            <a:br>
              <a:rPr lang="en-US" sz="3200" dirty="0">
                <a:solidFill>
                  <a:srgbClr val="FFFFFF"/>
                </a:solidFill>
                <a:latin typeface="Open Sans" panose="020B0606030504020204" pitchFamily="34" charset="0"/>
                <a:ea typeface="Open Sans" panose="020B0606030504020204" pitchFamily="34" charset="0"/>
                <a:cs typeface="Open Sans" panose="020B0606030504020204" pitchFamily="34" charset="0"/>
              </a:rPr>
            </a:br>
            <a:br>
              <a:rPr lang="en-US" sz="3200" dirty="0">
                <a:solidFill>
                  <a:srgbClr val="FFFFFF"/>
                </a:solidFill>
                <a:latin typeface="Open Sans" panose="020B0606030504020204" pitchFamily="34" charset="0"/>
                <a:ea typeface="Open Sans" panose="020B0606030504020204" pitchFamily="34" charset="0"/>
                <a:cs typeface="Open Sans" panose="020B0606030504020204" pitchFamily="34" charset="0"/>
              </a:rPr>
            </a:br>
            <a:br>
              <a:rPr lang="en-US" sz="3200" dirty="0">
                <a:solidFill>
                  <a:srgbClr val="FFFFFF"/>
                </a:solidFill>
                <a:latin typeface="Open Sans" panose="020B0606030504020204" pitchFamily="34" charset="0"/>
                <a:ea typeface="Open Sans" panose="020B0606030504020204" pitchFamily="34" charset="0"/>
                <a:cs typeface="Open Sans" panose="020B0606030504020204" pitchFamily="34" charset="0"/>
              </a:rPr>
            </a:br>
            <a:br>
              <a:rPr lang="en-US" sz="3200" dirty="0">
                <a:solidFill>
                  <a:srgbClr val="FFFFFF"/>
                </a:solidFill>
                <a:latin typeface="Open Sans" panose="020B0606030504020204" pitchFamily="34" charset="0"/>
                <a:ea typeface="Open Sans" panose="020B0606030504020204" pitchFamily="34" charset="0"/>
                <a:cs typeface="Open Sans" panose="020B0606030504020204" pitchFamily="34" charset="0"/>
              </a:rPr>
            </a:br>
            <a:br>
              <a:rPr lang="en-US" sz="4400" dirty="0">
                <a:solidFill>
                  <a:srgbClr val="FFFFFF"/>
                </a:solidFill>
                <a:latin typeface="Open Sans" panose="020B0606030504020204" pitchFamily="34" charset="0"/>
                <a:ea typeface="Open Sans" panose="020B0606030504020204" pitchFamily="34" charset="0"/>
                <a:cs typeface="Open Sans" panose="020B0606030504020204" pitchFamily="34" charset="0"/>
              </a:rPr>
            </a:br>
            <a:br>
              <a:rPr lang="en-US" dirty="0">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dirty="0">
                <a:solidFill>
                  <a:srgbClr val="FFFFFF"/>
                </a:solidFill>
                <a:latin typeface="Open Sans" panose="020B0606030504020204" pitchFamily="34" charset="0"/>
                <a:ea typeface="Open Sans" panose="020B0606030504020204" pitchFamily="34" charset="0"/>
                <a:cs typeface="Open Sans" panose="020B0606030504020204" pitchFamily="34" charset="0"/>
              </a:rPr>
              <a:t>Data Breaches</a:t>
            </a:r>
          </a:p>
        </p:txBody>
      </p:sp>
      <p:sp>
        <p:nvSpPr>
          <p:cNvPr id="3" name="Subtitle 2">
            <a:extLst>
              <a:ext uri="{FF2B5EF4-FFF2-40B4-BE49-F238E27FC236}">
                <a16:creationId xmlns:a16="http://schemas.microsoft.com/office/drawing/2014/main" id="{5441CBDA-B365-7C8A-ABC4-7192CF1D01D1}"/>
              </a:ext>
            </a:extLst>
          </p:cNvPr>
          <p:cNvSpPr>
            <a:spLocks noGrp="1"/>
          </p:cNvSpPr>
          <p:nvPr>
            <p:ph type="subTitle" idx="1"/>
          </p:nvPr>
        </p:nvSpPr>
        <p:spPr>
          <a:xfrm>
            <a:off x="1196653" y="5749202"/>
            <a:ext cx="9795637" cy="2042260"/>
          </a:xfrm>
        </p:spPr>
        <p:txBody>
          <a:bodyPr>
            <a:normAutofit/>
          </a:bodyPr>
          <a:lstStyle/>
          <a:p>
            <a:r>
              <a:rPr lang="en-US" sz="2000" dirty="0">
                <a:solidFill>
                  <a:srgbClr val="FFFFFF"/>
                </a:solidFill>
                <a:latin typeface="Times New Roman" panose="02020603050405020304" pitchFamily="18" charset="0"/>
                <a:cs typeface="Times New Roman" panose="02020603050405020304" pitchFamily="18" charset="0"/>
              </a:rPr>
              <a:t>Charnjot Singh</a:t>
            </a:r>
          </a:p>
        </p:txBody>
      </p:sp>
    </p:spTree>
    <p:extLst>
      <p:ext uri="{BB962C8B-B14F-4D97-AF65-F5344CB8AC3E}">
        <p14:creationId xmlns:p14="http://schemas.microsoft.com/office/powerpoint/2010/main" val="1296143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6"/>
          </a:fgClr>
          <a:bgClr>
            <a:schemeClr val="bg1"/>
          </a:bgClr>
        </a:pattFill>
        <a:effectLst/>
      </p:bgPr>
    </p:bg>
    <p:spTree>
      <p:nvGrpSpPr>
        <p:cNvPr id="1" name=""/>
        <p:cNvGrpSpPr/>
        <p:nvPr/>
      </p:nvGrpSpPr>
      <p:grpSpPr>
        <a:xfrm>
          <a:off x="0" y="0"/>
          <a:ext cx="0" cy="0"/>
          <a:chOff x="0" y="0"/>
          <a:chExt cx="0" cy="0"/>
        </a:xfrm>
      </p:grpSpPr>
      <p:pic>
        <p:nvPicPr>
          <p:cNvPr id="7" name="slide7" descr="Sheet 6">
            <a:extLst>
              <a:ext uri="{FF2B5EF4-FFF2-40B4-BE49-F238E27FC236}">
                <a16:creationId xmlns:a16="http://schemas.microsoft.com/office/drawing/2014/main" id="{F0543CDF-6696-4680-83FF-0FEF0BA74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366" y="3043798"/>
            <a:ext cx="10259265" cy="2500503"/>
          </a:xfrm>
          <a:prstGeom prst="rect">
            <a:avLst/>
          </a:prstGeom>
          <a:ln>
            <a:solidFill>
              <a:schemeClr val="tx1"/>
            </a:solidFill>
          </a:ln>
        </p:spPr>
      </p:pic>
      <p:sp>
        <p:nvSpPr>
          <p:cNvPr id="2" name="TextBox 1">
            <a:extLst>
              <a:ext uri="{FF2B5EF4-FFF2-40B4-BE49-F238E27FC236}">
                <a16:creationId xmlns:a16="http://schemas.microsoft.com/office/drawing/2014/main" id="{227E8F12-1B42-944F-67CE-1EEFDC9984A5}"/>
              </a:ext>
            </a:extLst>
          </p:cNvPr>
          <p:cNvSpPr txBox="1"/>
          <p:nvPr/>
        </p:nvSpPr>
        <p:spPr>
          <a:xfrm>
            <a:off x="2621279" y="809625"/>
            <a:ext cx="6949440" cy="1754326"/>
          </a:xfrm>
          <a:prstGeom prst="rect">
            <a:avLst/>
          </a:prstGeom>
          <a:noFill/>
        </p:spPr>
        <p:txBody>
          <a:bodyPr wrap="square" rtlCol="0">
            <a:spAutoFit/>
          </a:bodyPr>
          <a:lstStyle/>
          <a:p>
            <a:pPr algn="ctr"/>
            <a:r>
              <a:rPr lang="en-US" b="1" u="sng" dirty="0">
                <a:latin typeface="+mj-lt"/>
              </a:rPr>
              <a:t>Horizontal Bars Graph</a:t>
            </a:r>
          </a:p>
          <a:p>
            <a:pPr algn="ctr"/>
            <a:endParaRPr lang="en-US" b="1" dirty="0">
              <a:latin typeface="+mj-lt"/>
            </a:endParaRPr>
          </a:p>
          <a:p>
            <a:pPr algn="ctr"/>
            <a:r>
              <a:rPr lang="en-US" b="1" dirty="0">
                <a:latin typeface="+mj-lt"/>
              </a:rPr>
              <a:t>This is a horizontal bars graph in which the categories of entities are disclosed and the number of breach instances are stated; in this case, </a:t>
            </a:r>
            <a:r>
              <a:rPr lang="en-US" b="1" i="1" dirty="0">
                <a:latin typeface="+mj-lt"/>
              </a:rPr>
              <a:t>Healthcare Providers have the most breach incidents, while Healthcare Clearing Houses have the fewest. </a:t>
            </a:r>
          </a:p>
        </p:txBody>
      </p:sp>
    </p:spTree>
    <p:extLst>
      <p:ext uri="{BB962C8B-B14F-4D97-AF65-F5344CB8AC3E}">
        <p14:creationId xmlns:p14="http://schemas.microsoft.com/office/powerpoint/2010/main" val="4213991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6"/>
          </a:fgClr>
          <a:bgClr>
            <a:schemeClr val="bg1"/>
          </a:bgClr>
        </a:pattFill>
        <a:effectLst/>
      </p:bgPr>
    </p:bg>
    <p:spTree>
      <p:nvGrpSpPr>
        <p:cNvPr id="1" name=""/>
        <p:cNvGrpSpPr/>
        <p:nvPr/>
      </p:nvGrpSpPr>
      <p:grpSpPr>
        <a:xfrm>
          <a:off x="0" y="0"/>
          <a:ext cx="0" cy="0"/>
          <a:chOff x="0" y="0"/>
          <a:chExt cx="0" cy="0"/>
        </a:xfrm>
      </p:grpSpPr>
      <p:pic>
        <p:nvPicPr>
          <p:cNvPr id="10" name="slide10" descr="Sheet 9">
            <a:extLst>
              <a:ext uri="{FF2B5EF4-FFF2-40B4-BE49-F238E27FC236}">
                <a16:creationId xmlns:a16="http://schemas.microsoft.com/office/drawing/2014/main" id="{FC3A62ED-B399-4506-9641-8D802E98E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6416" y="561975"/>
            <a:ext cx="9401175" cy="5734050"/>
          </a:xfrm>
          <a:prstGeom prst="rect">
            <a:avLst/>
          </a:prstGeom>
          <a:ln>
            <a:solidFill>
              <a:schemeClr val="tx1"/>
            </a:solidFill>
          </a:ln>
        </p:spPr>
      </p:pic>
      <p:sp>
        <p:nvSpPr>
          <p:cNvPr id="2" name="TextBox 1">
            <a:extLst>
              <a:ext uri="{FF2B5EF4-FFF2-40B4-BE49-F238E27FC236}">
                <a16:creationId xmlns:a16="http://schemas.microsoft.com/office/drawing/2014/main" id="{FAD10EA1-7DAD-7510-DB19-75FAF76EFF7B}"/>
              </a:ext>
            </a:extLst>
          </p:cNvPr>
          <p:cNvSpPr txBox="1"/>
          <p:nvPr/>
        </p:nvSpPr>
        <p:spPr>
          <a:xfrm>
            <a:off x="574280" y="1028343"/>
            <a:ext cx="1739511" cy="4801314"/>
          </a:xfrm>
          <a:prstGeom prst="rect">
            <a:avLst/>
          </a:prstGeom>
          <a:noFill/>
        </p:spPr>
        <p:txBody>
          <a:bodyPr wrap="square" rtlCol="0">
            <a:spAutoFit/>
          </a:bodyPr>
          <a:lstStyle/>
          <a:p>
            <a:pPr algn="ctr"/>
            <a:r>
              <a:rPr lang="en-US" b="1" u="sng" dirty="0">
                <a:latin typeface="+mj-lt"/>
              </a:rPr>
              <a:t>TreeMaps</a:t>
            </a:r>
          </a:p>
          <a:p>
            <a:pPr algn="ctr"/>
            <a:endParaRPr lang="en-US" b="1" dirty="0">
              <a:latin typeface="+mj-lt"/>
            </a:endParaRPr>
          </a:p>
          <a:p>
            <a:pPr algn="ctr"/>
            <a:r>
              <a:rPr lang="en-US" b="1" dirty="0">
                <a:latin typeface="+mj-lt"/>
              </a:rPr>
              <a:t>This is Treemaps. It demonstrates that </a:t>
            </a:r>
            <a:r>
              <a:rPr lang="en-US" b="1" i="1" dirty="0">
                <a:latin typeface="+mj-lt"/>
              </a:rPr>
              <a:t>hacking/IT incidents through network servers and email have a higher number of incidents than theft of electronic equipment and loss of paper/films</a:t>
            </a:r>
            <a:r>
              <a:rPr lang="en-US" b="1" dirty="0">
                <a:latin typeface="+mj-lt"/>
              </a:rPr>
              <a:t>.</a:t>
            </a:r>
          </a:p>
        </p:txBody>
      </p:sp>
    </p:spTree>
    <p:extLst>
      <p:ext uri="{BB962C8B-B14F-4D97-AF65-F5344CB8AC3E}">
        <p14:creationId xmlns:p14="http://schemas.microsoft.com/office/powerpoint/2010/main" val="2637944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6"/>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90F86-5470-3EBE-C287-4949398ABB82}"/>
              </a:ext>
            </a:extLst>
          </p:cNvPr>
          <p:cNvSpPr>
            <a:spLocks noGrp="1"/>
          </p:cNvSpPr>
          <p:nvPr>
            <p:ph type="title"/>
          </p:nvPr>
        </p:nvSpPr>
        <p:spPr>
          <a:xfrm>
            <a:off x="838200" y="204487"/>
            <a:ext cx="10515600" cy="1325563"/>
          </a:xfrm>
        </p:spPr>
        <p:txBody>
          <a:bodyP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Finding</a:t>
            </a:r>
          </a:p>
        </p:txBody>
      </p:sp>
      <p:sp>
        <p:nvSpPr>
          <p:cNvPr id="3" name="Content Placeholder 2">
            <a:extLst>
              <a:ext uri="{FF2B5EF4-FFF2-40B4-BE49-F238E27FC236}">
                <a16:creationId xmlns:a16="http://schemas.microsoft.com/office/drawing/2014/main" id="{CF787CC8-AEA5-9DEE-0086-2EE8F7E0F374}"/>
              </a:ext>
            </a:extLst>
          </p:cNvPr>
          <p:cNvSpPr>
            <a:spLocks noGrp="1"/>
          </p:cNvSpPr>
          <p:nvPr>
            <p:ph idx="1"/>
          </p:nvPr>
        </p:nvSpPr>
        <p:spPr>
          <a:xfrm>
            <a:off x="602392" y="1200900"/>
            <a:ext cx="10987216" cy="4760526"/>
          </a:xfrm>
        </p:spPr>
        <p:txBody>
          <a:bodyPr>
            <a:noAutofit/>
          </a:bodyPr>
          <a:lstStyle/>
          <a:p>
            <a:pPr>
              <a:buFont typeface="Wingdings" pitchFamily="2" charset="2"/>
              <a:buChar char="ü"/>
            </a:pPr>
            <a:r>
              <a:rPr lang="en-US" sz="1500" dirty="0">
                <a:latin typeface="Times New Roman" panose="02020603050405020304" pitchFamily="18" charset="0"/>
                <a:ea typeface="Open Sans" panose="020B0606030504020204" pitchFamily="34" charset="0"/>
                <a:cs typeface="Times New Roman" panose="02020603050405020304" pitchFamily="18" charset="0"/>
              </a:rPr>
              <a:t>The line graph reveals a peak in breached individual records in 2015, reaching 113,307,814, and a low point of 134,773 in 2009.</a:t>
            </a:r>
          </a:p>
          <a:p>
            <a:pPr>
              <a:buFont typeface="Wingdings" pitchFamily="2" charset="2"/>
              <a:buChar char="ü"/>
            </a:pPr>
            <a:r>
              <a:rPr lang="en-US" sz="1500" dirty="0">
                <a:latin typeface="Times New Roman" panose="02020603050405020304" pitchFamily="18" charset="0"/>
                <a:ea typeface="Open Sans" panose="020B0606030504020204" pitchFamily="34" charset="0"/>
                <a:cs typeface="Times New Roman" panose="02020603050405020304" pitchFamily="18" charset="0"/>
              </a:rPr>
              <a:t>According to the map graph, California experienced the highest number of incidents (410), while North and South Dakota had the fewest. Virginia topped the count with 81 incidents.</a:t>
            </a:r>
          </a:p>
          <a:p>
            <a:pPr>
              <a:buFont typeface="Wingdings" pitchFamily="2" charset="2"/>
              <a:buChar char="ü"/>
            </a:pPr>
            <a:r>
              <a:rPr lang="en-US" sz="1500" dirty="0">
                <a:latin typeface="Times New Roman" panose="02020603050405020304" pitchFamily="18" charset="0"/>
                <a:ea typeface="Open Sans" panose="020B0606030504020204" pitchFamily="34" charset="0"/>
                <a:cs typeface="Times New Roman" panose="02020603050405020304" pitchFamily="18" charset="0"/>
              </a:rPr>
              <a:t>The line chart effectively displays the year-wise distribution of breach incidents, highlighting the specific number of incidents for each year.</a:t>
            </a:r>
          </a:p>
          <a:p>
            <a:pPr>
              <a:buFont typeface="Wingdings" pitchFamily="2" charset="2"/>
              <a:buChar char="ü"/>
            </a:pPr>
            <a:r>
              <a:rPr lang="en-US" sz="1500" dirty="0">
                <a:latin typeface="Times New Roman" panose="02020603050405020304" pitchFamily="18" charset="0"/>
                <a:ea typeface="Open Sans" panose="020B0606030504020204" pitchFamily="34" charset="0"/>
                <a:cs typeface="Times New Roman" panose="02020603050405020304" pitchFamily="18" charset="0"/>
              </a:rPr>
              <a:t>The packet bubble chart indicates that 2021 witnessed the highest impact on individuals, with 701 affected, whereas the lowest impact was seen in 2009, with only 17 individuals affected.</a:t>
            </a:r>
          </a:p>
          <a:p>
            <a:pPr>
              <a:buFont typeface="Wingdings" pitchFamily="2" charset="2"/>
              <a:buChar char="ü"/>
            </a:pPr>
            <a:r>
              <a:rPr lang="en-US" sz="1500" dirty="0">
                <a:latin typeface="Times New Roman" panose="02020603050405020304" pitchFamily="18" charset="0"/>
                <a:ea typeface="Open Sans" panose="020B0606030504020204" pitchFamily="34" charset="0"/>
                <a:cs typeface="Times New Roman" panose="02020603050405020304" pitchFamily="18" charset="0"/>
              </a:rPr>
              <a:t>The side-by-side bar chart illustrates the relationship between incident types and the number of people impacted. The blue color represents the number of individuals affected, while the orange color represents the number of incidents.</a:t>
            </a:r>
          </a:p>
          <a:p>
            <a:pPr>
              <a:buFont typeface="Wingdings" pitchFamily="2" charset="2"/>
              <a:buChar char="ü"/>
            </a:pPr>
            <a:r>
              <a:rPr lang="en-US" sz="1500" dirty="0">
                <a:latin typeface="Times New Roman" panose="02020603050405020304" pitchFamily="18" charset="0"/>
                <a:ea typeface="Open Sans" panose="020B0606030504020204" pitchFamily="34" charset="0"/>
                <a:cs typeface="Times New Roman" panose="02020603050405020304" pitchFamily="18" charset="0"/>
              </a:rPr>
              <a:t>The scatter plot demonstrates a consistent increase in annual breaches from 2009 to 2021, with the highest level recorded in the latter year.</a:t>
            </a:r>
          </a:p>
          <a:p>
            <a:pPr>
              <a:buFont typeface="Wingdings" pitchFamily="2" charset="2"/>
              <a:buChar char="ü"/>
            </a:pPr>
            <a:r>
              <a:rPr lang="en-US" sz="1500" dirty="0">
                <a:latin typeface="Times New Roman" panose="02020603050405020304" pitchFamily="18" charset="0"/>
                <a:ea typeface="Open Sans" panose="020B0606030504020204" pitchFamily="34" charset="0"/>
                <a:cs typeface="Times New Roman" panose="02020603050405020304" pitchFamily="18" charset="0"/>
              </a:rPr>
              <a:t>Over the years, the number of individuals affected by breaches has shown a steady rise, as evidenced by the graph.</a:t>
            </a:r>
          </a:p>
          <a:p>
            <a:pPr>
              <a:buFont typeface="Wingdings" pitchFamily="2" charset="2"/>
              <a:buChar char="ü"/>
            </a:pPr>
            <a:r>
              <a:rPr lang="en-US" sz="1500" dirty="0">
                <a:latin typeface="Times New Roman" panose="02020603050405020304" pitchFamily="18" charset="0"/>
                <a:ea typeface="Open Sans" panose="020B0606030504020204" pitchFamily="34" charset="0"/>
                <a:cs typeface="Times New Roman" panose="02020603050405020304" pitchFamily="18" charset="0"/>
              </a:rPr>
              <a:t>In the horizontal bars graph, Healthcare Providers stand out with the highest number of breach incidents,</a:t>
            </a:r>
          </a:p>
          <a:p>
            <a:pPr marL="0" indent="0">
              <a:buNone/>
            </a:pPr>
            <a:r>
              <a:rPr lang="en-US" sz="1500" dirty="0">
                <a:latin typeface="Times New Roman" panose="02020603050405020304" pitchFamily="18" charset="0"/>
                <a:ea typeface="Open Sans" panose="020B0606030504020204" pitchFamily="34" charset="0"/>
                <a:cs typeface="Times New Roman" panose="02020603050405020304" pitchFamily="18" charset="0"/>
              </a:rPr>
              <a:t>     whereas Healthcare Clearing Houses have the lowest count.</a:t>
            </a:r>
          </a:p>
          <a:p>
            <a:pPr>
              <a:buFont typeface="Wingdings" pitchFamily="2" charset="2"/>
              <a:buChar char="ü"/>
            </a:pPr>
            <a:r>
              <a:rPr lang="en-US" sz="1500" dirty="0">
                <a:latin typeface="Times New Roman" panose="02020603050405020304" pitchFamily="18" charset="0"/>
                <a:ea typeface="Open Sans" panose="020B0606030504020204" pitchFamily="34" charset="0"/>
                <a:cs typeface="Times New Roman" panose="02020603050405020304" pitchFamily="18" charset="0"/>
              </a:rPr>
              <a:t>The line graph depicts the prevalence of different breach types and their impact on individuals.</a:t>
            </a:r>
          </a:p>
          <a:p>
            <a:pPr marL="0" indent="0">
              <a:buNone/>
            </a:pPr>
            <a:r>
              <a:rPr lang="en-US" sz="1500" dirty="0">
                <a:latin typeface="Times New Roman" panose="02020603050405020304" pitchFamily="18" charset="0"/>
                <a:ea typeface="Open Sans" panose="020B0606030504020204" pitchFamily="34" charset="0"/>
                <a:cs typeface="Times New Roman" panose="02020603050405020304" pitchFamily="18" charset="0"/>
              </a:rPr>
              <a:t>     Hacking/IT incidents dominate, followed by illegal access/disclosure, theft, and loss.</a:t>
            </a:r>
          </a:p>
          <a:p>
            <a:pPr>
              <a:buFont typeface="Wingdings" pitchFamily="2" charset="2"/>
              <a:buChar char="ü"/>
            </a:pPr>
            <a:r>
              <a:rPr lang="en-US" sz="1500" dirty="0">
                <a:latin typeface="Times New Roman" panose="02020603050405020304" pitchFamily="18" charset="0"/>
                <a:ea typeface="Open Sans" panose="020B0606030504020204" pitchFamily="34" charset="0"/>
                <a:cs typeface="Times New Roman" panose="02020603050405020304" pitchFamily="18" charset="0"/>
              </a:rPr>
              <a:t>The Treemaps visually represent the predominance of hacking/IT incidents through</a:t>
            </a:r>
          </a:p>
          <a:p>
            <a:pPr marL="0" indent="0">
              <a:buNone/>
            </a:pPr>
            <a:r>
              <a:rPr lang="en-US" sz="1500" dirty="0">
                <a:latin typeface="Times New Roman" panose="02020603050405020304" pitchFamily="18" charset="0"/>
                <a:ea typeface="Open Sans" panose="020B0606030504020204" pitchFamily="34" charset="0"/>
                <a:cs typeface="Times New Roman" panose="02020603050405020304" pitchFamily="18" charset="0"/>
              </a:rPr>
              <a:t>     network servers and email, surpassing incidents involving theft of electronic equipment</a:t>
            </a:r>
          </a:p>
          <a:p>
            <a:pPr marL="0" indent="0">
              <a:buNone/>
            </a:pPr>
            <a:r>
              <a:rPr lang="en-US" sz="1500" dirty="0">
                <a:latin typeface="Times New Roman" panose="02020603050405020304" pitchFamily="18" charset="0"/>
                <a:ea typeface="Open Sans" panose="020B0606030504020204" pitchFamily="34" charset="0"/>
                <a:cs typeface="Times New Roman" panose="02020603050405020304" pitchFamily="18" charset="0"/>
              </a:rPr>
              <a:t>      and loss of paper/films.</a:t>
            </a:r>
          </a:p>
        </p:txBody>
      </p:sp>
      <p:pic>
        <p:nvPicPr>
          <p:cNvPr id="7" name="Picture 6">
            <a:extLst>
              <a:ext uri="{FF2B5EF4-FFF2-40B4-BE49-F238E27FC236}">
                <a16:creationId xmlns:a16="http://schemas.microsoft.com/office/drawing/2014/main" id="{FC21AB85-1D2B-F931-DFE1-825D429FD9F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562" b="34951" l="38014" r="67247">
                        <a14:backgroundMark x1="44022" y1="18600" x2="46756" y2="13578"/>
                        <a14:backgroundMark x1="46867" y1="13378" x2="41467" y2="21044"/>
                        <a14:backgroundMark x1="41467" y1="21044" x2="41467" y2="21044"/>
                        <a14:backgroundMark x1="60578" y1="20111" x2="58822" y2="16333"/>
                        <a14:backgroundMark x1="58822" y1="16333" x2="55400" y2="13378"/>
                        <a14:backgroundMark x1="55400" y1="13378" x2="53000" y2="12244"/>
                        <a14:backgroundMark x1="61444" y1="24467" x2="59911" y2="20200"/>
                      </a14:backgroundRemoval>
                    </a14:imgEffect>
                  </a14:imgLayer>
                </a14:imgProps>
              </a:ext>
            </a:extLst>
          </a:blip>
          <a:srcRect l="34360" t="7513" r="29099" b="62000"/>
          <a:stretch/>
        </p:blipFill>
        <p:spPr>
          <a:xfrm>
            <a:off x="8106032" y="3429000"/>
            <a:ext cx="4769707" cy="3979464"/>
          </a:xfrm>
          <a:prstGeom prst="rect">
            <a:avLst/>
          </a:prstGeom>
          <a:effectLst>
            <a:outerShdw blurRad="50800" dist="38100" sx="102578" sy="102578" algn="l" rotWithShape="0">
              <a:prstClr val="black">
                <a:alpha val="40000"/>
              </a:prstClr>
            </a:outerShdw>
          </a:effectLst>
        </p:spPr>
      </p:pic>
    </p:spTree>
    <p:extLst>
      <p:ext uri="{BB962C8B-B14F-4D97-AF65-F5344CB8AC3E}">
        <p14:creationId xmlns:p14="http://schemas.microsoft.com/office/powerpoint/2010/main" val="1558476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accent6"/>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7354F-1608-A817-25FE-7F09ACBEB628}"/>
              </a:ext>
            </a:extLst>
          </p:cNvPr>
          <p:cNvSpPr>
            <a:spLocks noGrp="1"/>
          </p:cNvSpPr>
          <p:nvPr>
            <p:ph type="title"/>
          </p:nvPr>
        </p:nvSpPr>
        <p:spPr>
          <a:xfrm>
            <a:off x="838200" y="0"/>
            <a:ext cx="10515600" cy="1325563"/>
          </a:xfrm>
        </p:spPr>
        <p:txBody>
          <a:bodyP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Cases (HIPAA Violation Cases 2023)</a:t>
            </a:r>
          </a:p>
        </p:txBody>
      </p:sp>
      <p:graphicFrame>
        <p:nvGraphicFramePr>
          <p:cNvPr id="4" name="Content Placeholder 3">
            <a:extLst>
              <a:ext uri="{FF2B5EF4-FFF2-40B4-BE49-F238E27FC236}">
                <a16:creationId xmlns:a16="http://schemas.microsoft.com/office/drawing/2014/main" id="{85621A5E-0A6F-81E0-73FD-460951D0EF29}"/>
              </a:ext>
            </a:extLst>
          </p:cNvPr>
          <p:cNvGraphicFramePr>
            <a:graphicFrameLocks noGrp="1"/>
          </p:cNvGraphicFramePr>
          <p:nvPr>
            <p:ph idx="1"/>
            <p:extLst>
              <p:ext uri="{D42A27DB-BD31-4B8C-83A1-F6EECF244321}">
                <p14:modId xmlns:p14="http://schemas.microsoft.com/office/powerpoint/2010/main" val="1645814501"/>
              </p:ext>
            </p:extLst>
          </p:nvPr>
        </p:nvGraphicFramePr>
        <p:xfrm>
          <a:off x="280416" y="1168400"/>
          <a:ext cx="11365484" cy="5324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197DD9D6-F408-9131-A480-55571B18607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9444" b="63444" l="38756" r="69688"/>
                    </a14:imgEffect>
                  </a14:imgLayer>
                </a14:imgProps>
              </a:ext>
            </a:extLst>
          </a:blip>
          <a:srcRect l="34889" t="36444" r="26445" b="38563"/>
          <a:stretch/>
        </p:blipFill>
        <p:spPr>
          <a:xfrm>
            <a:off x="280416" y="4864248"/>
            <a:ext cx="3084576" cy="1993752"/>
          </a:xfrm>
          <a:prstGeom prst="rect">
            <a:avLst/>
          </a:prstGeom>
          <a:effectLst>
            <a:outerShdw blurRad="50800" dist="38100" dir="13500000" sx="101000" sy="101000" algn="br" rotWithShape="0">
              <a:prstClr val="black">
                <a:alpha val="58000"/>
              </a:prstClr>
            </a:outerShdw>
          </a:effectLst>
        </p:spPr>
      </p:pic>
    </p:spTree>
    <p:extLst>
      <p:ext uri="{BB962C8B-B14F-4D97-AF65-F5344CB8AC3E}">
        <p14:creationId xmlns:p14="http://schemas.microsoft.com/office/powerpoint/2010/main" val="1384506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accent6"/>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E7A87A-D6ED-93F6-E590-A44FBE46850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43131" b="64170" l="3869" r="34824"/>
                    </a14:imgEffect>
                  </a14:imgLayer>
                </a14:imgProps>
              </a:ext>
            </a:extLst>
          </a:blip>
          <a:srcRect l="-2053" t="40501" r="61307" b="33200"/>
          <a:stretch/>
        </p:blipFill>
        <p:spPr>
          <a:xfrm flipH="1">
            <a:off x="9814558" y="-126799"/>
            <a:ext cx="2609089" cy="1743753"/>
          </a:xfrm>
          <a:prstGeom prst="rect">
            <a:avLst/>
          </a:prstGeom>
          <a:effectLst>
            <a:outerShdw blurRad="50800" dist="38100" dir="10800000" sx="110000" sy="110000" algn="r" rotWithShape="0">
              <a:prstClr val="black">
                <a:alpha val="11000"/>
              </a:prstClr>
            </a:outerShdw>
          </a:effectLst>
          <a:scene3d>
            <a:camera prst="isometricOffAxis2Left"/>
            <a:lightRig rig="threePt" dir="t"/>
          </a:scene3d>
        </p:spPr>
      </p:pic>
      <p:sp>
        <p:nvSpPr>
          <p:cNvPr id="2" name="Title 1">
            <a:extLst>
              <a:ext uri="{FF2B5EF4-FFF2-40B4-BE49-F238E27FC236}">
                <a16:creationId xmlns:a16="http://schemas.microsoft.com/office/drawing/2014/main" id="{4DA7FF70-9C5B-14FC-60D7-80C015028E2E}"/>
              </a:ext>
            </a:extLst>
          </p:cNvPr>
          <p:cNvSpPr>
            <a:spLocks noGrp="1"/>
          </p:cNvSpPr>
          <p:nvPr>
            <p:ph type="title"/>
          </p:nvPr>
        </p:nvSpPr>
        <p:spPr>
          <a:xfrm>
            <a:off x="838200" y="246570"/>
            <a:ext cx="10515600" cy="1325563"/>
          </a:xfrm>
        </p:spPr>
        <p:txBody>
          <a:bodyP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Preventions</a:t>
            </a:r>
          </a:p>
        </p:txBody>
      </p:sp>
      <p:graphicFrame>
        <p:nvGraphicFramePr>
          <p:cNvPr id="4" name="Content Placeholder 3">
            <a:extLst>
              <a:ext uri="{FF2B5EF4-FFF2-40B4-BE49-F238E27FC236}">
                <a16:creationId xmlns:a16="http://schemas.microsoft.com/office/drawing/2014/main" id="{4DEDA2D3-CFC5-96CC-6E94-ACFE57248097}"/>
              </a:ext>
            </a:extLst>
          </p:cNvPr>
          <p:cNvGraphicFramePr>
            <a:graphicFrameLocks noGrp="1"/>
          </p:cNvGraphicFramePr>
          <p:nvPr>
            <p:ph idx="1"/>
            <p:extLst>
              <p:ext uri="{D42A27DB-BD31-4B8C-83A1-F6EECF244321}">
                <p14:modId xmlns:p14="http://schemas.microsoft.com/office/powerpoint/2010/main" val="558012267"/>
              </p:ext>
            </p:extLst>
          </p:nvPr>
        </p:nvGraphicFramePr>
        <p:xfrm>
          <a:off x="0" y="1560576"/>
          <a:ext cx="12192000" cy="49322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E70494D2-F7D6-1E76-4EFC-B39688BDA437}"/>
              </a:ext>
            </a:extLst>
          </p:cNvPr>
          <p:cNvPicPr>
            <a:picLocks noChangeAspect="1"/>
          </p:cNvPicPr>
          <p:nvPr/>
        </p:nvPicPr>
        <p:blipFill rotWithShape="1">
          <a:blip r:embed="rId2">
            <a:extLst>
              <a:ext uri="{BEBA8EAE-BF5A-486C-A8C5-ECC9F3942E4B}">
                <a14:imgProps xmlns:a14="http://schemas.microsoft.com/office/drawing/2010/main">
                  <a14:imgLayer r:embed="rId9">
                    <a14:imgEffect>
                      <a14:backgroundRemoval t="43131" b="64170" l="3869" r="34824"/>
                    </a14:imgEffect>
                  </a14:imgLayer>
                </a14:imgProps>
              </a:ext>
            </a:extLst>
          </a:blip>
          <a:srcRect l="-2053" t="40501" r="61307" b="33200"/>
          <a:stretch/>
        </p:blipFill>
        <p:spPr>
          <a:xfrm>
            <a:off x="-366950" y="-126799"/>
            <a:ext cx="2963845" cy="1743753"/>
          </a:xfrm>
          <a:prstGeom prst="rect">
            <a:avLst/>
          </a:prstGeom>
          <a:effectLst>
            <a:outerShdw blurRad="50800" dist="38100" sx="108000" sy="108000" algn="l" rotWithShape="0">
              <a:prstClr val="black">
                <a:alpha val="11000"/>
              </a:prstClr>
            </a:outerShdw>
          </a:effectLst>
          <a:scene3d>
            <a:camera prst="isometricOffAxis1Right"/>
            <a:lightRig rig="threePt" dir="t"/>
          </a:scene3d>
        </p:spPr>
      </p:pic>
    </p:spTree>
    <p:extLst>
      <p:ext uri="{BB962C8B-B14F-4D97-AF65-F5344CB8AC3E}">
        <p14:creationId xmlns:p14="http://schemas.microsoft.com/office/powerpoint/2010/main" val="408569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accent6"/>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EF582-7A12-1C76-E107-DBCABAD6A36C}"/>
              </a:ext>
            </a:extLst>
          </p:cNvPr>
          <p:cNvSpPr>
            <a:spLocks noGrp="1"/>
          </p:cNvSpPr>
          <p:nvPr>
            <p:ph type="title"/>
          </p:nvPr>
        </p:nvSpPr>
        <p:spPr/>
        <p:txBody>
          <a:bodyP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References</a:t>
            </a:r>
          </a:p>
        </p:txBody>
      </p:sp>
      <p:sp>
        <p:nvSpPr>
          <p:cNvPr id="3" name="Content Placeholder 2">
            <a:extLst>
              <a:ext uri="{FF2B5EF4-FFF2-40B4-BE49-F238E27FC236}">
                <a16:creationId xmlns:a16="http://schemas.microsoft.com/office/drawing/2014/main" id="{E8379100-40FF-B7E9-707A-09EFEFA2EBA4}"/>
              </a:ext>
            </a:extLst>
          </p:cNvPr>
          <p:cNvSpPr>
            <a:spLocks noGrp="1"/>
          </p:cNvSpPr>
          <p:nvPr>
            <p:ph idx="1"/>
          </p:nvPr>
        </p:nvSpPr>
        <p:spPr>
          <a:xfrm>
            <a:off x="608076" y="1574229"/>
            <a:ext cx="10975848" cy="3424492"/>
          </a:xfrm>
        </p:spPr>
        <p:txBody>
          <a:bodyPr>
            <a:noAutofit/>
          </a:bodyPr>
          <a:lstStyle/>
          <a:p>
            <a:r>
              <a:rPr lang="en-US" sz="1600" i="1" dirty="0">
                <a:effectLst/>
              </a:rPr>
              <a:t>10 ways to prevent a healthcare data breach</a:t>
            </a:r>
            <a:r>
              <a:rPr lang="en-US" sz="1600" dirty="0">
                <a:effectLst/>
              </a:rPr>
              <a:t>. Applied Medical Systems. (2022, December 5). https://appliedmedicalsystems.com/10-ways-prevent-healthcare-data-breach/ </a:t>
            </a:r>
          </a:p>
          <a:p>
            <a:r>
              <a:rPr lang="en-US" sz="1600" dirty="0">
                <a:effectLst/>
              </a:rPr>
              <a:t>Big Data Security and Privacy Issues in healthcare | IEEE conference ... (n.d.). https://ieeexplore.ieee.org/abstract/document/6906856 </a:t>
            </a:r>
          </a:p>
          <a:p>
            <a:r>
              <a:rPr lang="en-US" sz="1600" i="1" dirty="0">
                <a:effectLst/>
              </a:rPr>
              <a:t>Data breaches: In the healthcare sector</a:t>
            </a:r>
            <a:r>
              <a:rPr lang="en-US" sz="1600" dirty="0">
                <a:effectLst/>
              </a:rPr>
              <a:t>. CIS. (2021, July 14). https://www.cisecurity.org/insights/blog/data-breaches-in-the-healthcare-sector#:~:text=Breaches%20are%20widely%20observed%20in,lost%20laptops%20or%20other%20devices. </a:t>
            </a:r>
          </a:p>
          <a:p>
            <a:r>
              <a:rPr lang="en-US" sz="1600" dirty="0">
                <a:effectLst/>
              </a:rPr>
              <a:t>HIPAA Journal. (2023a, January 4). </a:t>
            </a:r>
            <a:r>
              <a:rPr lang="en-US" sz="1600" i="1" dirty="0">
                <a:effectLst/>
              </a:rPr>
              <a:t>Diagnostic lab settles medical record access case for $16,500</a:t>
            </a:r>
            <a:r>
              <a:rPr lang="en-US" sz="1600" dirty="0">
                <a:effectLst/>
              </a:rPr>
              <a:t>. HIPAA Journal. https://www.hipaajournal.com/diagnostic-lab-settles-medical-record-access-case-for-16500/ </a:t>
            </a:r>
          </a:p>
          <a:p>
            <a:r>
              <a:rPr lang="en-US" sz="1600" dirty="0">
                <a:effectLst/>
              </a:rPr>
              <a:t>HIPAA Journal. (2023b, February 3). </a:t>
            </a:r>
            <a:r>
              <a:rPr lang="en-US" sz="1600" i="1" dirty="0">
                <a:effectLst/>
              </a:rPr>
              <a:t>Banner health settles alleged HIPAA security rule violations for $1.25 million</a:t>
            </a:r>
            <a:r>
              <a:rPr lang="en-US" sz="1600" dirty="0">
                <a:effectLst/>
              </a:rPr>
              <a:t>. HIPAA Journal. https://www.hipaajournal.com/banner-health-settles-alleged-hipaa-security-rule-violations-for-1-25-million/ </a:t>
            </a:r>
          </a:p>
          <a:p>
            <a:r>
              <a:rPr lang="en-US" sz="1600" i="1" dirty="0">
                <a:effectLst/>
              </a:rPr>
              <a:t>HIPAA violation cases - updated 2023</a:t>
            </a:r>
            <a:r>
              <a:rPr lang="en-US" sz="1600" dirty="0">
                <a:effectLst/>
              </a:rPr>
              <a:t>. HIPAA Journal. (2023c, May 13). https://www.hipaajournal.com/hipaa-violation-cases/ </a:t>
            </a:r>
          </a:p>
          <a:p>
            <a:r>
              <a:rPr lang="en-US" sz="1600" i="1" dirty="0">
                <a:effectLst/>
              </a:rPr>
              <a:t>Most common types of healthcare data breaches</a:t>
            </a:r>
            <a:r>
              <a:rPr lang="en-US" sz="1600" dirty="0">
                <a:effectLst/>
              </a:rPr>
              <a:t>. Definitive Healthcare. (n.d.). https://www.definitivehc.com/resources/healthcare-insights/most-common-healthcare-data-breaches#:~:text=What%20are%20the%20common%20sources,2019%20to%2022.9%25%20in%202020. </a:t>
            </a:r>
          </a:p>
          <a:p>
            <a:r>
              <a:rPr lang="en-US" sz="1600" dirty="0">
                <a:effectLst/>
              </a:rPr>
              <a:t>Seh, A. H., Zarour, M., Alenezi, M., Sarkar, A. K., Agrawal, A., Kumar, R., &amp; Khan, R. A. (2020, May 13). </a:t>
            </a:r>
            <a:r>
              <a:rPr lang="en-US" sz="1600" i="1" dirty="0">
                <a:effectLst/>
              </a:rPr>
              <a:t>Healthcare data breaches: Insights and implications</a:t>
            </a:r>
            <a:r>
              <a:rPr lang="en-US" sz="1600" dirty="0">
                <a:effectLst/>
              </a:rPr>
              <a:t>. Healthcare (Basel, Switzerland). https://www.ncbi.nlm.nih.gov/pmc/articles/PMC7349636/ </a:t>
            </a:r>
          </a:p>
        </p:txBody>
      </p:sp>
    </p:spTree>
    <p:extLst>
      <p:ext uri="{BB962C8B-B14F-4D97-AF65-F5344CB8AC3E}">
        <p14:creationId xmlns:p14="http://schemas.microsoft.com/office/powerpoint/2010/main" val="2260945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shadeToTitle="1">
        <a:pattFill prst="ltDnDiag">
          <a:fgClr>
            <a:schemeClr val="accent6"/>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637F-80A4-E2ED-5494-6652CD0558E7}"/>
              </a:ext>
            </a:extLst>
          </p:cNvPr>
          <p:cNvSpPr>
            <a:spLocks noGrp="1"/>
          </p:cNvSpPr>
          <p:nvPr>
            <p:ph type="title"/>
          </p:nvPr>
        </p:nvSpPr>
        <p:spPr>
          <a:xfrm>
            <a:off x="838199" y="282539"/>
            <a:ext cx="10515600" cy="1325563"/>
          </a:xfrm>
        </p:spPr>
        <p:txBody>
          <a:bodyP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Healthcare Data Breaches</a:t>
            </a:r>
          </a:p>
        </p:txBody>
      </p:sp>
      <p:graphicFrame>
        <p:nvGraphicFramePr>
          <p:cNvPr id="4" name="Content Placeholder 3">
            <a:extLst>
              <a:ext uri="{FF2B5EF4-FFF2-40B4-BE49-F238E27FC236}">
                <a16:creationId xmlns:a16="http://schemas.microsoft.com/office/drawing/2014/main" id="{78AD8491-A3E8-2107-D070-E00C4A33F890}"/>
              </a:ext>
            </a:extLst>
          </p:cNvPr>
          <p:cNvGraphicFramePr>
            <a:graphicFrameLocks noGrp="1"/>
          </p:cNvGraphicFramePr>
          <p:nvPr>
            <p:ph idx="1"/>
            <p:extLst>
              <p:ext uri="{D42A27DB-BD31-4B8C-83A1-F6EECF244321}">
                <p14:modId xmlns:p14="http://schemas.microsoft.com/office/powerpoint/2010/main" val="616658457"/>
              </p:ext>
            </p:extLst>
          </p:nvPr>
        </p:nvGraphicFramePr>
        <p:xfrm>
          <a:off x="838199" y="1485205"/>
          <a:ext cx="10515599" cy="5090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13">
            <a:extLst>
              <a:ext uri="{FF2B5EF4-FFF2-40B4-BE49-F238E27FC236}">
                <a16:creationId xmlns:a16="http://schemas.microsoft.com/office/drawing/2014/main" id="{06003C80-6EA9-CA0E-A250-91F35C40952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3311" b="93978" l="72889" r="96978">
                        <a14:foregroundMark x1="78089" y1="45800" x2="78089" y2="45800"/>
                        <a14:foregroundMark x1="80111" y1="45667" x2="75978" y2="46133"/>
                        <a14:foregroundMark x1="74556" y1="43311" x2="74667" y2="46378"/>
                        <a14:foregroundMark x1="84933" y1="50044" x2="83089" y2="55400"/>
                        <a14:foregroundMark x1="83089" y1="55400" x2="86089" y2="50467"/>
                        <a14:foregroundMark x1="86089" y1="50467" x2="80978" y2="54000"/>
                        <a14:foregroundMark x1="80978" y1="54000" x2="83156" y2="48733"/>
                        <a14:foregroundMark x1="83156" y1="48733" x2="87111" y2="53511"/>
                        <a14:foregroundMark x1="87111" y1="53511" x2="81267" y2="56178"/>
                        <a14:foregroundMark x1="81267" y1="56178" x2="79667" y2="50222"/>
                        <a14:foregroundMark x1="79667" y1="50222" x2="85511" y2="48756"/>
                        <a14:foregroundMark x1="85511" y1="48756" x2="87889" y2="53889"/>
                        <a14:foregroundMark x1="87889" y1="53889" x2="87889" y2="53933"/>
                      </a14:backgroundRemoval>
                    </a14:imgEffect>
                  </a14:imgLayer>
                </a14:imgProps>
              </a:ext>
            </a:extLst>
          </a:blip>
          <a:srcRect l="69895" t="39977" r="5428" b="6489"/>
          <a:stretch/>
        </p:blipFill>
        <p:spPr>
          <a:xfrm>
            <a:off x="10042915" y="2195856"/>
            <a:ext cx="2149085" cy="4662144"/>
          </a:xfrm>
          <a:prstGeom prst="rect">
            <a:avLst/>
          </a:prstGeom>
          <a:effectLst>
            <a:outerShdw blurRad="76200" dir="13500000" sy="23000" kx="1200000" algn="br" rotWithShape="0">
              <a:prstClr val="black">
                <a:alpha val="30000"/>
              </a:prstClr>
            </a:outerShdw>
          </a:effectLst>
        </p:spPr>
      </p:pic>
    </p:spTree>
    <p:extLst>
      <p:ext uri="{BB962C8B-B14F-4D97-AF65-F5344CB8AC3E}">
        <p14:creationId xmlns:p14="http://schemas.microsoft.com/office/powerpoint/2010/main" val="548851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diagBrick">
          <a:fgClr>
            <a:schemeClr val="accent6"/>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41022-ECA3-4FA2-7E7D-25A9C090EF79}"/>
              </a:ext>
            </a:extLst>
          </p:cNvPr>
          <p:cNvSpPr>
            <a:spLocks noGrp="1"/>
          </p:cNvSpPr>
          <p:nvPr>
            <p:ph type="title"/>
          </p:nvPr>
        </p:nvSpPr>
        <p:spPr>
          <a:xfrm>
            <a:off x="838200" y="274128"/>
            <a:ext cx="10515600" cy="1325563"/>
          </a:xfrm>
        </p:spPr>
        <p:txBody>
          <a:bodyP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Types of Breaches</a:t>
            </a:r>
          </a:p>
        </p:txBody>
      </p:sp>
      <p:graphicFrame>
        <p:nvGraphicFramePr>
          <p:cNvPr id="4" name="Content Placeholder 3">
            <a:extLst>
              <a:ext uri="{FF2B5EF4-FFF2-40B4-BE49-F238E27FC236}">
                <a16:creationId xmlns:a16="http://schemas.microsoft.com/office/drawing/2014/main" id="{160B9334-A261-0EE1-2287-DD9A33873963}"/>
              </a:ext>
            </a:extLst>
          </p:cNvPr>
          <p:cNvGraphicFramePr>
            <a:graphicFrameLocks noGrp="1"/>
          </p:cNvGraphicFramePr>
          <p:nvPr>
            <p:ph idx="1"/>
            <p:extLst>
              <p:ext uri="{D42A27DB-BD31-4B8C-83A1-F6EECF244321}">
                <p14:modId xmlns:p14="http://schemas.microsoft.com/office/powerpoint/2010/main" val="364280243"/>
              </p:ext>
            </p:extLst>
          </p:nvPr>
        </p:nvGraphicFramePr>
        <p:xfrm>
          <a:off x="838200" y="159969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96002621-91D2-8E2C-4C8B-FE6398E102D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8750" b="33631" l="71210" r="95449">
                        <a14:backgroundMark x1="74289" y1="21622" x2="75800" y2="27267"/>
                        <a14:backgroundMark x1="90333" y1="17400" x2="90156" y2="25000"/>
                        <a14:backgroundMark x1="81511" y1="31667" x2="82644" y2="27733"/>
                        <a14:backgroundMark x1="82933" y1="11489" x2="78244" y2="11667"/>
                      </a14:backgroundRemoval>
                    </a14:imgEffect>
                  </a14:imgLayer>
                </a14:imgProps>
              </a:ext>
            </a:extLst>
          </a:blip>
          <a:srcRect l="68180" t="5639" r="9013" b="67415"/>
          <a:stretch/>
        </p:blipFill>
        <p:spPr>
          <a:xfrm>
            <a:off x="9695651" y="3908828"/>
            <a:ext cx="2496349" cy="2949172"/>
          </a:xfrm>
          <a:prstGeom prst="rect">
            <a:avLst/>
          </a:prstGeom>
          <a:effectLst>
            <a:outerShdw blurRad="76200" dir="13500000" sy="23000" kx="1200000" algn="br" rotWithShape="0">
              <a:prstClr val="black">
                <a:alpha val="29896"/>
              </a:prstClr>
            </a:outerShdw>
          </a:effectLst>
        </p:spPr>
      </p:pic>
      <p:pic>
        <p:nvPicPr>
          <p:cNvPr id="10" name="Picture 9">
            <a:extLst>
              <a:ext uri="{FF2B5EF4-FFF2-40B4-BE49-F238E27FC236}">
                <a16:creationId xmlns:a16="http://schemas.microsoft.com/office/drawing/2014/main" id="{65213251-BBFB-B857-4A00-73BEFC625EBD}"/>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3853" b="34680" l="3880" r="34920">
                        <a14:foregroundMark x1="17822" y1="19511" x2="21711" y2="18978"/>
                        <a14:foregroundMark x1="21711" y1="18978" x2="18044" y2="19667"/>
                        <a14:foregroundMark x1="18044" y1="19667" x2="21622" y2="18978"/>
                        <a14:foregroundMark x1="21622" y1="18978" x2="16956" y2="20333"/>
                        <a14:foregroundMark x1="16956" y1="20333" x2="20000" y2="18533"/>
                        <a14:foregroundMark x1="20000" y1="18533" x2="20133" y2="19067"/>
                        <a14:foregroundMark x1="21244" y1="20467" x2="17533" y2="20578"/>
                        <a14:foregroundMark x1="17533" y1="20578" x2="17178" y2="20689"/>
                        <a14:backgroundMark x1="21156" y1="11156" x2="27467" y2="14556"/>
                        <a14:backgroundMark x1="27467" y1="14556" x2="28867" y2="18222"/>
                        <a14:backgroundMark x1="28867" y1="18222" x2="28978" y2="25222"/>
                        <a14:backgroundMark x1="28978" y1="25222" x2="26889" y2="28422"/>
                        <a14:backgroundMark x1="26889" y1="28422" x2="26267" y2="28911"/>
                        <a14:backgroundMark x1="18044" y1="33200" x2="17978" y2="32222"/>
                        <a14:backgroundMark x1="11778" y1="28089" x2="9489" y2="17156"/>
                      </a14:backgroundRemoval>
                    </a14:imgEffect>
                  </a14:imgLayer>
                </a14:imgProps>
              </a:ext>
            </a:extLst>
          </a:blip>
          <a:srcRect l="9578" r="70404" b="68612"/>
          <a:stretch/>
        </p:blipFill>
        <p:spPr>
          <a:xfrm>
            <a:off x="1" y="4086032"/>
            <a:ext cx="1767840" cy="2771968"/>
          </a:xfrm>
          <a:prstGeom prst="rect">
            <a:avLst/>
          </a:prstGeom>
          <a:ln>
            <a:noFill/>
          </a:ln>
          <a:effectLst>
            <a:outerShdw blurRad="76200" dir="18900000" sy="23000" kx="-1200000" algn="bl" rotWithShape="0">
              <a:prstClr val="black">
                <a:alpha val="30000"/>
              </a:prstClr>
            </a:outerShdw>
          </a:effectLst>
        </p:spPr>
      </p:pic>
    </p:spTree>
    <p:extLst>
      <p:ext uri="{BB962C8B-B14F-4D97-AF65-F5344CB8AC3E}">
        <p14:creationId xmlns:p14="http://schemas.microsoft.com/office/powerpoint/2010/main" val="321637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6"/>
          </a:fgClr>
          <a:bgClr>
            <a:schemeClr val="bg1"/>
          </a:bgClr>
        </a:pattFill>
        <a:effectLst/>
      </p:bgPr>
    </p:bg>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6C290023-5F73-424B-B163-5E30C02FB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769" y="70525"/>
            <a:ext cx="7979664" cy="6716947"/>
          </a:xfrm>
          <a:prstGeom prst="rect">
            <a:avLst/>
          </a:prstGeom>
          <a:ln>
            <a:solidFill>
              <a:schemeClr val="tx1"/>
            </a:solidFill>
          </a:ln>
        </p:spPr>
      </p:pic>
      <p:sp>
        <p:nvSpPr>
          <p:cNvPr id="4" name="TextBox 3">
            <a:extLst>
              <a:ext uri="{FF2B5EF4-FFF2-40B4-BE49-F238E27FC236}">
                <a16:creationId xmlns:a16="http://schemas.microsoft.com/office/drawing/2014/main" id="{4CAEB758-5758-0F1F-0D86-DBDE6F09AF79}"/>
              </a:ext>
            </a:extLst>
          </p:cNvPr>
          <p:cNvSpPr txBox="1"/>
          <p:nvPr/>
        </p:nvSpPr>
        <p:spPr>
          <a:xfrm>
            <a:off x="539567" y="1859339"/>
            <a:ext cx="2331077" cy="3139321"/>
          </a:xfrm>
          <a:prstGeom prst="rect">
            <a:avLst/>
          </a:prstGeom>
          <a:noFill/>
        </p:spPr>
        <p:txBody>
          <a:bodyPr wrap="square" rtlCol="0">
            <a:spAutoFit/>
          </a:bodyPr>
          <a:lstStyle/>
          <a:p>
            <a:pPr algn="ctr"/>
            <a:r>
              <a:rPr lang="en-US" b="1" u="sng" dirty="0">
                <a:latin typeface="+mj-lt"/>
              </a:rPr>
              <a:t>Line Graph</a:t>
            </a:r>
          </a:p>
          <a:p>
            <a:pPr algn="ctr"/>
            <a:endParaRPr lang="en-US" b="1" dirty="0">
              <a:latin typeface="+mj-lt"/>
            </a:endParaRPr>
          </a:p>
          <a:p>
            <a:pPr algn="ctr"/>
            <a:r>
              <a:rPr lang="en-US" b="1" dirty="0">
                <a:latin typeface="+mj-lt"/>
              </a:rPr>
              <a:t>This line graph depicts individual records breached from 2009 to 2022. It reveals that </a:t>
            </a:r>
            <a:r>
              <a:rPr lang="en-US" b="1" i="1" dirty="0">
                <a:latin typeface="+mj-lt"/>
              </a:rPr>
              <a:t>the most people were breached in 2015, with 113,307,814. The lowest was 134,773 in 2009</a:t>
            </a:r>
          </a:p>
        </p:txBody>
      </p:sp>
    </p:spTree>
    <p:extLst>
      <p:ext uri="{BB962C8B-B14F-4D97-AF65-F5344CB8AC3E}">
        <p14:creationId xmlns:p14="http://schemas.microsoft.com/office/powerpoint/2010/main" val="173322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6"/>
          </a:fgClr>
          <a:bgClr>
            <a:schemeClr val="bg1"/>
          </a:bgClr>
        </a:patt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09BD81-ABAA-EB00-9A8B-2386A828E18B}"/>
              </a:ext>
            </a:extLst>
          </p:cNvPr>
          <p:cNvSpPr txBox="1"/>
          <p:nvPr/>
        </p:nvSpPr>
        <p:spPr>
          <a:xfrm>
            <a:off x="521620" y="1166842"/>
            <a:ext cx="1742303" cy="4524315"/>
          </a:xfrm>
          <a:prstGeom prst="rect">
            <a:avLst/>
          </a:prstGeom>
          <a:noFill/>
        </p:spPr>
        <p:txBody>
          <a:bodyPr wrap="square" rtlCol="0">
            <a:spAutoFit/>
          </a:bodyPr>
          <a:lstStyle/>
          <a:p>
            <a:pPr algn="ctr"/>
            <a:r>
              <a:rPr lang="en-US" b="1" u="sng" dirty="0">
                <a:latin typeface="+mj-lt"/>
              </a:rPr>
              <a:t>Map Graph</a:t>
            </a:r>
          </a:p>
          <a:p>
            <a:pPr algn="ctr"/>
            <a:endParaRPr lang="en-US" b="1" dirty="0">
              <a:latin typeface="+mj-lt"/>
            </a:endParaRPr>
          </a:p>
          <a:p>
            <a:pPr algn="ctr"/>
            <a:r>
              <a:rPr lang="en-US" b="1" dirty="0">
                <a:latin typeface="+mj-lt"/>
              </a:rPr>
              <a:t>This map graph depicts the amount of incidents per state and the type of count. </a:t>
            </a:r>
            <a:r>
              <a:rPr lang="en-US" b="1" i="1" dirty="0">
                <a:latin typeface="+mj-lt"/>
              </a:rPr>
              <a:t>California had the most incidences (410), North and South Dakota had the fewest, and Virginia had the most (81).</a:t>
            </a:r>
          </a:p>
        </p:txBody>
      </p:sp>
      <p:pic>
        <p:nvPicPr>
          <p:cNvPr id="5" name="slide2" descr="Sheet 3">
            <a:extLst>
              <a:ext uri="{FF2B5EF4-FFF2-40B4-BE49-F238E27FC236}">
                <a16:creationId xmlns:a16="http://schemas.microsoft.com/office/drawing/2014/main" id="{4660D654-6416-E814-6828-134B562A8B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721" y="62746"/>
            <a:ext cx="9211056" cy="6732508"/>
          </a:xfrm>
          <a:prstGeom prst="rect">
            <a:avLst/>
          </a:prstGeom>
          <a:ln>
            <a:solidFill>
              <a:schemeClr val="tx1"/>
            </a:solidFill>
          </a:ln>
        </p:spPr>
      </p:pic>
    </p:spTree>
    <p:extLst>
      <p:ext uri="{BB962C8B-B14F-4D97-AF65-F5344CB8AC3E}">
        <p14:creationId xmlns:p14="http://schemas.microsoft.com/office/powerpoint/2010/main" val="344697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6"/>
          </a:fgClr>
          <a:bgClr>
            <a:schemeClr val="bg1"/>
          </a:bgClr>
        </a:pattFill>
        <a:effectLst/>
      </p:bgPr>
    </p:bg>
    <p:spTree>
      <p:nvGrpSpPr>
        <p:cNvPr id="1" name=""/>
        <p:cNvGrpSpPr/>
        <p:nvPr/>
      </p:nvGrpSpPr>
      <p:grpSpPr>
        <a:xfrm>
          <a:off x="0" y="0"/>
          <a:ext cx="0" cy="0"/>
          <a:chOff x="0" y="0"/>
          <a:chExt cx="0" cy="0"/>
        </a:xfrm>
      </p:grpSpPr>
      <p:pic>
        <p:nvPicPr>
          <p:cNvPr id="3" name="slide3" descr="Sheet 2">
            <a:extLst>
              <a:ext uri="{FF2B5EF4-FFF2-40B4-BE49-F238E27FC236}">
                <a16:creationId xmlns:a16="http://schemas.microsoft.com/office/drawing/2014/main" id="{5FF42E16-69C8-4441-962D-8C03C4654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6956" y="107238"/>
            <a:ext cx="7857744" cy="6643523"/>
          </a:xfrm>
          <a:prstGeom prst="rect">
            <a:avLst/>
          </a:prstGeom>
          <a:ln>
            <a:solidFill>
              <a:schemeClr val="tx1"/>
            </a:solidFill>
          </a:ln>
        </p:spPr>
      </p:pic>
      <p:sp>
        <p:nvSpPr>
          <p:cNvPr id="2" name="TextBox 1">
            <a:extLst>
              <a:ext uri="{FF2B5EF4-FFF2-40B4-BE49-F238E27FC236}">
                <a16:creationId xmlns:a16="http://schemas.microsoft.com/office/drawing/2014/main" id="{FE862443-1D87-C1E8-E2E2-CFB2A734B8FA}"/>
              </a:ext>
            </a:extLst>
          </p:cNvPr>
          <p:cNvSpPr txBox="1"/>
          <p:nvPr/>
        </p:nvSpPr>
        <p:spPr>
          <a:xfrm>
            <a:off x="697300" y="1859339"/>
            <a:ext cx="1987296" cy="3139321"/>
          </a:xfrm>
          <a:prstGeom prst="rect">
            <a:avLst/>
          </a:prstGeom>
          <a:noFill/>
        </p:spPr>
        <p:txBody>
          <a:bodyPr wrap="square" rtlCol="0">
            <a:spAutoFit/>
          </a:bodyPr>
          <a:lstStyle/>
          <a:p>
            <a:pPr algn="ctr"/>
            <a:endParaRPr lang="en-US" b="1" dirty="0">
              <a:latin typeface="+mj-lt"/>
            </a:endParaRPr>
          </a:p>
          <a:p>
            <a:pPr algn="ctr"/>
            <a:r>
              <a:rPr lang="en-US" b="1" u="sng" dirty="0">
                <a:latin typeface="+mj-lt"/>
              </a:rPr>
              <a:t>Line Chart</a:t>
            </a:r>
          </a:p>
          <a:p>
            <a:pPr algn="ctr"/>
            <a:endParaRPr lang="en-US" b="1" dirty="0">
              <a:latin typeface="+mj-lt"/>
            </a:endParaRPr>
          </a:p>
          <a:p>
            <a:pPr algn="ctr"/>
            <a:r>
              <a:rPr lang="en-US" b="1" dirty="0">
                <a:latin typeface="+mj-lt"/>
              </a:rPr>
              <a:t>This line chart shows </a:t>
            </a:r>
            <a:r>
              <a:rPr lang="en-US" b="1" i="1" dirty="0">
                <a:latin typeface="+mj-lt"/>
              </a:rPr>
              <a:t>the number of incidents and the year the breache</a:t>
            </a:r>
            <a:r>
              <a:rPr lang="en-US" b="1" dirty="0">
                <a:latin typeface="+mj-lt"/>
              </a:rPr>
              <a:t>s happened, with the number of incidents pointed out on the graph.</a:t>
            </a:r>
          </a:p>
        </p:txBody>
      </p:sp>
    </p:spTree>
    <p:extLst>
      <p:ext uri="{BB962C8B-B14F-4D97-AF65-F5344CB8AC3E}">
        <p14:creationId xmlns:p14="http://schemas.microsoft.com/office/powerpoint/2010/main" val="1763281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6"/>
          </a:fgClr>
          <a:bgClr>
            <a:schemeClr val="bg1"/>
          </a:bgClr>
        </a:pattFill>
        <a:effectLst/>
      </p:bgPr>
    </p:bg>
    <p:spTree>
      <p:nvGrpSpPr>
        <p:cNvPr id="1" name=""/>
        <p:cNvGrpSpPr/>
        <p:nvPr/>
      </p:nvGrpSpPr>
      <p:grpSpPr>
        <a:xfrm>
          <a:off x="0" y="0"/>
          <a:ext cx="0" cy="0"/>
          <a:chOff x="0" y="0"/>
          <a:chExt cx="0" cy="0"/>
        </a:xfrm>
      </p:grpSpPr>
      <p:pic>
        <p:nvPicPr>
          <p:cNvPr id="6" name="slide6" descr="Sheet 5">
            <a:extLst>
              <a:ext uri="{FF2B5EF4-FFF2-40B4-BE49-F238E27FC236}">
                <a16:creationId xmlns:a16="http://schemas.microsoft.com/office/drawing/2014/main" id="{B3D5F7BD-399F-4613-9B83-778868935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225" y="91885"/>
            <a:ext cx="5949696" cy="6674229"/>
          </a:xfrm>
          <a:prstGeom prst="rect">
            <a:avLst/>
          </a:prstGeom>
          <a:ln>
            <a:solidFill>
              <a:schemeClr val="tx1"/>
            </a:solidFill>
          </a:ln>
        </p:spPr>
      </p:pic>
      <p:sp>
        <p:nvSpPr>
          <p:cNvPr id="2" name="TextBox 1">
            <a:extLst>
              <a:ext uri="{FF2B5EF4-FFF2-40B4-BE49-F238E27FC236}">
                <a16:creationId xmlns:a16="http://schemas.microsoft.com/office/drawing/2014/main" id="{60E41722-AAB6-339E-0912-C5300FE9DF05}"/>
              </a:ext>
            </a:extLst>
          </p:cNvPr>
          <p:cNvSpPr txBox="1"/>
          <p:nvPr/>
        </p:nvSpPr>
        <p:spPr>
          <a:xfrm>
            <a:off x="938785" y="1859339"/>
            <a:ext cx="2523743" cy="3139321"/>
          </a:xfrm>
          <a:prstGeom prst="rect">
            <a:avLst/>
          </a:prstGeom>
          <a:noFill/>
        </p:spPr>
        <p:txBody>
          <a:bodyPr wrap="square" rtlCol="0">
            <a:spAutoFit/>
          </a:bodyPr>
          <a:lstStyle/>
          <a:p>
            <a:pPr algn="ctr"/>
            <a:r>
              <a:rPr lang="en-US" b="1" u="sng" dirty="0">
                <a:latin typeface="+mj-lt"/>
              </a:rPr>
              <a:t>Packet Bubble Chart</a:t>
            </a:r>
          </a:p>
          <a:p>
            <a:pPr algn="ctr"/>
            <a:endParaRPr lang="en-US" b="1" dirty="0">
              <a:latin typeface="+mj-lt"/>
            </a:endParaRPr>
          </a:p>
          <a:p>
            <a:pPr algn="ctr"/>
            <a:r>
              <a:rPr lang="en-US" b="1" dirty="0">
                <a:latin typeface="+mj-lt"/>
              </a:rPr>
              <a:t>This packet bubble chart displays the number of people affected each year. It reveals that the </a:t>
            </a:r>
            <a:r>
              <a:rPr lang="en-US" b="1" i="1" dirty="0">
                <a:latin typeface="+mj-lt"/>
              </a:rPr>
              <a:t>most individuals were impacted in 2021, with 701 affected, and the fewest in 2009, with 17 affected. </a:t>
            </a:r>
          </a:p>
        </p:txBody>
      </p:sp>
    </p:spTree>
    <p:extLst>
      <p:ext uri="{BB962C8B-B14F-4D97-AF65-F5344CB8AC3E}">
        <p14:creationId xmlns:p14="http://schemas.microsoft.com/office/powerpoint/2010/main" val="4258343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6"/>
          </a:fgClr>
          <a:bgClr>
            <a:schemeClr val="bg1"/>
          </a:bgClr>
        </a:pattFill>
        <a:effectLst/>
      </p:bgPr>
    </p:bg>
    <p:spTree>
      <p:nvGrpSpPr>
        <p:cNvPr id="1" name=""/>
        <p:cNvGrpSpPr/>
        <p:nvPr/>
      </p:nvGrpSpPr>
      <p:grpSpPr>
        <a:xfrm>
          <a:off x="0" y="0"/>
          <a:ext cx="0" cy="0"/>
          <a:chOff x="0" y="0"/>
          <a:chExt cx="0" cy="0"/>
        </a:xfrm>
      </p:grpSpPr>
      <p:pic>
        <p:nvPicPr>
          <p:cNvPr id="5" name="slide5" descr="Sheet 4">
            <a:extLst>
              <a:ext uri="{FF2B5EF4-FFF2-40B4-BE49-F238E27FC236}">
                <a16:creationId xmlns:a16="http://schemas.microsoft.com/office/drawing/2014/main" id="{8C9B028B-8BDA-47D4-94FE-438A5277D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7760" y="76513"/>
            <a:ext cx="5779008" cy="6704973"/>
          </a:xfrm>
          <a:prstGeom prst="rect">
            <a:avLst/>
          </a:prstGeom>
          <a:ln>
            <a:solidFill>
              <a:schemeClr val="tx1"/>
            </a:solidFill>
          </a:ln>
        </p:spPr>
      </p:pic>
      <p:sp>
        <p:nvSpPr>
          <p:cNvPr id="2" name="TextBox 1">
            <a:extLst>
              <a:ext uri="{FF2B5EF4-FFF2-40B4-BE49-F238E27FC236}">
                <a16:creationId xmlns:a16="http://schemas.microsoft.com/office/drawing/2014/main" id="{55908A54-5595-7CDA-B726-490788F70D6C}"/>
              </a:ext>
            </a:extLst>
          </p:cNvPr>
          <p:cNvSpPr txBox="1"/>
          <p:nvPr/>
        </p:nvSpPr>
        <p:spPr>
          <a:xfrm>
            <a:off x="1255777" y="1305341"/>
            <a:ext cx="2249423" cy="4247317"/>
          </a:xfrm>
          <a:prstGeom prst="rect">
            <a:avLst/>
          </a:prstGeom>
          <a:noFill/>
        </p:spPr>
        <p:txBody>
          <a:bodyPr wrap="square" rtlCol="0">
            <a:spAutoFit/>
          </a:bodyPr>
          <a:lstStyle/>
          <a:p>
            <a:pPr algn="ctr"/>
            <a:r>
              <a:rPr lang="en-US" b="1" u="sng" dirty="0">
                <a:latin typeface="+mj-lt"/>
              </a:rPr>
              <a:t>Side-by-side Bar Chart</a:t>
            </a:r>
          </a:p>
          <a:p>
            <a:pPr algn="ctr"/>
            <a:endParaRPr lang="en-US" b="1" dirty="0">
              <a:latin typeface="+mj-lt"/>
            </a:endParaRPr>
          </a:p>
          <a:p>
            <a:pPr algn="ctr"/>
            <a:r>
              <a:rPr lang="en-US" b="1" dirty="0">
                <a:latin typeface="+mj-lt"/>
              </a:rPr>
              <a:t>This is a side-by-side bar chart that shows </a:t>
            </a:r>
            <a:r>
              <a:rPr lang="en-US" b="1" i="1" dirty="0">
                <a:latin typeface="+mj-lt"/>
              </a:rPr>
              <a:t>the type of loss/theft based on the number of incidents and the number of persons impacted.</a:t>
            </a:r>
            <a:r>
              <a:rPr lang="en-US" b="1" dirty="0">
                <a:latin typeface="+mj-lt"/>
              </a:rPr>
              <a:t> The blue hue represents the number of people affected, while the orange color represents the number of incidents.</a:t>
            </a:r>
          </a:p>
        </p:txBody>
      </p:sp>
    </p:spTree>
    <p:extLst>
      <p:ext uri="{BB962C8B-B14F-4D97-AF65-F5344CB8AC3E}">
        <p14:creationId xmlns:p14="http://schemas.microsoft.com/office/powerpoint/2010/main" val="1609018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6"/>
          </a:fgClr>
          <a:bgClr>
            <a:schemeClr val="bg1"/>
          </a:bgClr>
        </a:pattFill>
        <a:effectLst/>
      </p:bgPr>
    </p:bg>
    <p:spTree>
      <p:nvGrpSpPr>
        <p:cNvPr id="1" name=""/>
        <p:cNvGrpSpPr/>
        <p:nvPr/>
      </p:nvGrpSpPr>
      <p:grpSpPr>
        <a:xfrm>
          <a:off x="0" y="0"/>
          <a:ext cx="0" cy="0"/>
          <a:chOff x="0" y="0"/>
          <a:chExt cx="0" cy="0"/>
        </a:xfrm>
      </p:grpSpPr>
      <p:pic>
        <p:nvPicPr>
          <p:cNvPr id="8" name="slide8" descr="Sheet 7">
            <a:extLst>
              <a:ext uri="{FF2B5EF4-FFF2-40B4-BE49-F238E27FC236}">
                <a16:creationId xmlns:a16="http://schemas.microsoft.com/office/drawing/2014/main" id="{DAD209F4-547A-4459-BD7E-CF2992FE3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328" y="109728"/>
            <a:ext cx="6144553" cy="6638544"/>
          </a:xfrm>
          <a:prstGeom prst="rect">
            <a:avLst/>
          </a:prstGeom>
          <a:ln>
            <a:solidFill>
              <a:schemeClr val="tx1"/>
            </a:solidFill>
          </a:ln>
        </p:spPr>
      </p:pic>
      <p:sp>
        <p:nvSpPr>
          <p:cNvPr id="2" name="TextBox 1">
            <a:extLst>
              <a:ext uri="{FF2B5EF4-FFF2-40B4-BE49-F238E27FC236}">
                <a16:creationId xmlns:a16="http://schemas.microsoft.com/office/drawing/2014/main" id="{1A6EC0AC-CDD3-51E0-DEF4-0B4E5AB9CA72}"/>
              </a:ext>
            </a:extLst>
          </p:cNvPr>
          <p:cNvSpPr txBox="1"/>
          <p:nvPr/>
        </p:nvSpPr>
        <p:spPr>
          <a:xfrm>
            <a:off x="920496" y="1443841"/>
            <a:ext cx="2322576" cy="3970318"/>
          </a:xfrm>
          <a:prstGeom prst="rect">
            <a:avLst/>
          </a:prstGeom>
          <a:noFill/>
        </p:spPr>
        <p:txBody>
          <a:bodyPr wrap="square" rtlCol="0">
            <a:spAutoFit/>
          </a:bodyPr>
          <a:lstStyle/>
          <a:p>
            <a:pPr algn="ctr"/>
            <a:r>
              <a:rPr lang="en-US" b="1" u="sng" dirty="0">
                <a:latin typeface="+mj-lt"/>
              </a:rPr>
              <a:t>Scatter Plot</a:t>
            </a:r>
          </a:p>
          <a:p>
            <a:pPr algn="ctr"/>
            <a:endParaRPr lang="en-US" b="1" dirty="0">
              <a:latin typeface="+mj-lt"/>
            </a:endParaRPr>
          </a:p>
          <a:p>
            <a:pPr algn="ctr"/>
            <a:r>
              <a:rPr lang="en-US" b="1" dirty="0">
                <a:latin typeface="+mj-lt"/>
              </a:rPr>
              <a:t>This is a scatter plot. It displays </a:t>
            </a:r>
            <a:r>
              <a:rPr lang="en-US" b="1" i="1" dirty="0">
                <a:latin typeface="+mj-lt"/>
              </a:rPr>
              <a:t>annual breaches from 2009 to 2021, including location totals.</a:t>
            </a:r>
          </a:p>
          <a:p>
            <a:pPr algn="ctr"/>
            <a:r>
              <a:rPr lang="en-US" b="1" i="1" dirty="0">
                <a:latin typeface="+mj-lt"/>
              </a:rPr>
              <a:t>As time goes by, more and more people are affected by the breaches. </a:t>
            </a:r>
            <a:r>
              <a:rPr lang="en-US" b="1" dirty="0">
                <a:latin typeface="+mj-lt"/>
              </a:rPr>
              <a:t>As shown in the graph, it increased from 2009 to 2021 at its highest.</a:t>
            </a:r>
          </a:p>
        </p:txBody>
      </p:sp>
    </p:spTree>
    <p:extLst>
      <p:ext uri="{BB962C8B-B14F-4D97-AF65-F5344CB8AC3E}">
        <p14:creationId xmlns:p14="http://schemas.microsoft.com/office/powerpoint/2010/main" val="3022552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8633</TotalTime>
  <Words>1699</Words>
  <Application>Microsoft Macintosh PowerPoint</Application>
  <PresentationFormat>Widescreen</PresentationFormat>
  <Paragraphs>96</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Open Sans</vt:lpstr>
      <vt:lpstr>Times New Roman</vt:lpstr>
      <vt:lpstr>Wingdings</vt:lpstr>
      <vt:lpstr>Office Theme</vt:lpstr>
      <vt:lpstr>D A T A  P R O J E C T       Data Breaches</vt:lpstr>
      <vt:lpstr>Healthcare Data Breaches</vt:lpstr>
      <vt:lpstr>Types of Breaches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Finding</vt:lpstr>
      <vt:lpstr>Cases (HIPAA Violation Cases 2023)</vt:lpstr>
      <vt:lpstr>Preventions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 I N A L  D A T A  P R O J E C T      Health Information Data Breaches</dc:title>
  <dc:creator>Charnjot Singh</dc:creator>
  <cp:lastModifiedBy>Charnjot Singh</cp:lastModifiedBy>
  <cp:revision>5</cp:revision>
  <dcterms:created xsi:type="dcterms:W3CDTF">2023-05-11T17:55:26Z</dcterms:created>
  <dcterms:modified xsi:type="dcterms:W3CDTF">2024-07-02T20:15:52Z</dcterms:modified>
</cp:coreProperties>
</file>